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7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8" r:id="rId10"/>
    <p:sldId id="269" r:id="rId11"/>
    <p:sldId id="270" r:id="rId12"/>
    <p:sldId id="264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540D-D99B-4AE5-BAEC-46A8EC00EA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F6C5A-2E83-4BD1-921E-1A4A274DF19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24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4F6C5A-2E83-4BD1-921E-1A4A274DF195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70381-CF14-49CB-BD45-153BCDCC662A}" type="datetimeFigureOut">
              <a:rPr lang="pl-PL" smtClean="0"/>
              <a:pPr/>
              <a:t>16.09.2019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03F1F3-EBB8-4441-BA63-CCD9E6B2046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143240" y="214290"/>
            <a:ext cx="54292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 KA2 - Cooperation for innovation and the exchange of good practices</a:t>
            </a:r>
          </a:p>
          <a:p>
            <a:r>
              <a:rPr lang="pl-PL" dirty="0" smtClean="0">
                <a:solidFill>
                  <a:srgbClr val="002060"/>
                </a:solidFill>
              </a:rPr>
              <a:t>KA229 - </a:t>
            </a:r>
            <a:r>
              <a:rPr lang="pl-PL" dirty="0" err="1" smtClean="0">
                <a:solidFill>
                  <a:srgbClr val="002060"/>
                </a:solidFill>
              </a:rPr>
              <a:t>School</a:t>
            </a:r>
            <a:r>
              <a:rPr lang="pl-PL" dirty="0" smtClean="0">
                <a:solidFill>
                  <a:srgbClr val="002060"/>
                </a:solidFill>
              </a:rPr>
              <a:t> Exchange </a:t>
            </a:r>
            <a:r>
              <a:rPr lang="pl-PL" dirty="0" err="1" smtClean="0">
                <a:solidFill>
                  <a:srgbClr val="002060"/>
                </a:solidFill>
              </a:rPr>
              <a:t>Partnerships</a:t>
            </a:r>
            <a:endParaRPr lang="pl-PL" dirty="0" smtClean="0">
              <a:solidFill>
                <a:srgbClr val="002060"/>
              </a:solidFill>
            </a:endParaRPr>
          </a:p>
          <a:p>
            <a:endParaRPr lang="pl-PL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882" y="428604"/>
            <a:ext cx="2647043" cy="670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Prostokąt 5"/>
          <p:cNvSpPr/>
          <p:nvPr/>
        </p:nvSpPr>
        <p:spPr>
          <a:xfrm>
            <a:off x="1285852" y="1643050"/>
            <a:ext cx="678661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tx2"/>
                </a:solidFill>
              </a:rPr>
              <a:t>AROUND CULTURES SHARING HERITAGE TREASURES </a:t>
            </a:r>
            <a:endParaRPr lang="pl-PL" sz="6000" b="1" dirty="0" smtClean="0">
              <a:solidFill>
                <a:schemeClr val="tx2"/>
              </a:solidFill>
            </a:endParaRPr>
          </a:p>
          <a:p>
            <a:pPr algn="ctr"/>
            <a:endParaRPr lang="pl-PL" dirty="0" smtClean="0"/>
          </a:p>
          <a:p>
            <a:pPr lvl="1" algn="ctr"/>
            <a:r>
              <a:rPr lang="pl-PL" sz="2800" dirty="0" smtClean="0">
                <a:solidFill>
                  <a:schemeClr val="tx2"/>
                </a:solidFill>
              </a:rPr>
              <a:t>01-09-2019 - 31-08-2021</a:t>
            </a:r>
            <a:endParaRPr lang="pl-PL" sz="2800" b="1" dirty="0" smtClean="0">
              <a:solidFill>
                <a:schemeClr val="tx2"/>
              </a:solidFill>
            </a:endParaRPr>
          </a:p>
          <a:p>
            <a:pPr algn="ctr"/>
            <a:endParaRPr lang="pl-PL" b="1" dirty="0" smtClean="0">
              <a:solidFill>
                <a:schemeClr val="tx2"/>
              </a:solidFill>
            </a:endParaRPr>
          </a:p>
          <a:p>
            <a:pPr algn="ctr"/>
            <a:r>
              <a:rPr lang="en-US" sz="3200" b="1" dirty="0" smtClean="0">
                <a:solidFill>
                  <a:schemeClr val="tx2"/>
                </a:solidFill>
              </a:rPr>
              <a:t>2019-1-PL01-KA229-064929</a:t>
            </a:r>
            <a:endParaRPr lang="pl-PL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</a:rPr>
              <a:t>PRIORITIES AND TOPICS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Social and educational value of European cultural heritage, its contribution to job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creation, economic growth and social cohesion</a:t>
            </a:r>
            <a:endParaRPr lang="pl-PL" dirty="0" smtClean="0">
              <a:solidFill>
                <a:schemeClr val="tx2"/>
              </a:solidFill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</a:rPr>
              <a:t> Strengthening the profiles of the teaching professions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</a:rPr>
              <a:t> Supporting individuals in acquiring and developing basic skills and key competences</a:t>
            </a:r>
            <a:endParaRPr lang="pl-PL" dirty="0" smtClean="0">
              <a:solidFill>
                <a:schemeClr val="tx2"/>
              </a:solidFill>
            </a:endParaRPr>
          </a:p>
          <a:p>
            <a:pPr algn="just"/>
            <a:r>
              <a:rPr lang="pl-PL" dirty="0" err="1" smtClean="0">
                <a:solidFill>
                  <a:schemeClr val="tx2"/>
                </a:solidFill>
              </a:rPr>
              <a:t>Cultural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err="1" smtClean="0">
                <a:solidFill>
                  <a:schemeClr val="tx2"/>
                </a:solidFill>
              </a:rPr>
              <a:t>heritage</a:t>
            </a:r>
            <a:endParaRPr lang="pl-PL" dirty="0" smtClean="0">
              <a:solidFill>
                <a:schemeClr val="tx2"/>
              </a:solidFill>
            </a:endParaRPr>
          </a:p>
          <a:p>
            <a:pPr algn="just"/>
            <a:r>
              <a:rPr lang="pl-PL" dirty="0" err="1" smtClean="0">
                <a:solidFill>
                  <a:schemeClr val="tx2"/>
                </a:solidFill>
              </a:rPr>
              <a:t>Creativity</a:t>
            </a:r>
            <a:r>
              <a:rPr lang="pl-PL" dirty="0" smtClean="0">
                <a:solidFill>
                  <a:schemeClr val="tx2"/>
                </a:solidFill>
              </a:rPr>
              <a:t> and </a:t>
            </a:r>
            <a:r>
              <a:rPr lang="pl-PL" dirty="0" err="1" smtClean="0">
                <a:solidFill>
                  <a:schemeClr val="tx2"/>
                </a:solidFill>
              </a:rPr>
              <a:t>culture</a:t>
            </a:r>
            <a:endParaRPr lang="pl-PL" dirty="0" smtClean="0">
              <a:solidFill>
                <a:schemeClr val="tx2"/>
              </a:solidFill>
            </a:endParaRPr>
          </a:p>
          <a:p>
            <a:pPr algn="just"/>
            <a:r>
              <a:rPr lang="pl-PL" dirty="0" err="1" smtClean="0">
                <a:solidFill>
                  <a:schemeClr val="tx2"/>
                </a:solidFill>
              </a:rPr>
              <a:t>Overcoming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err="1" smtClean="0">
                <a:solidFill>
                  <a:schemeClr val="tx2"/>
                </a:solidFill>
              </a:rPr>
              <a:t>skills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pl-PL" dirty="0" err="1" smtClean="0">
                <a:solidFill>
                  <a:schemeClr val="tx2"/>
                </a:solidFill>
              </a:rPr>
              <a:t>mismatches</a:t>
            </a:r>
            <a:endParaRPr lang="pl-PL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</a:rPr>
              <a:t>BUDGET SUMMARY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pl-PL" sz="2400" dirty="0" smtClean="0">
                <a:solidFill>
                  <a:schemeClr val="tx2"/>
                </a:solidFill>
              </a:rPr>
              <a:t>Project Management and </a:t>
            </a:r>
            <a:r>
              <a:rPr lang="pl-PL" sz="2400" dirty="0" err="1" smtClean="0">
                <a:solidFill>
                  <a:schemeClr val="tx2"/>
                </a:solidFill>
              </a:rPr>
              <a:t>Implementation</a:t>
            </a:r>
            <a:r>
              <a:rPr lang="pl-PL" sz="2400" dirty="0" smtClean="0">
                <a:solidFill>
                  <a:schemeClr val="tx2"/>
                </a:solidFill>
              </a:rPr>
              <a:t>    	 </a:t>
            </a:r>
            <a:r>
              <a:rPr lang="pl-PL" sz="2400" b="1" dirty="0" smtClean="0">
                <a:solidFill>
                  <a:schemeClr val="tx2"/>
                </a:solidFill>
              </a:rPr>
              <a:t>42000.00 EUR</a:t>
            </a:r>
          </a:p>
          <a:p>
            <a:pPr>
              <a:buNone/>
            </a:pPr>
            <a:r>
              <a:rPr lang="en-US" sz="2400" dirty="0" smtClean="0">
                <a:solidFill>
                  <a:schemeClr val="tx2"/>
                </a:solidFill>
              </a:rPr>
              <a:t>Learning, Teaching, Training Activities </a:t>
            </a:r>
            <a:r>
              <a:rPr lang="pl-PL" sz="2400" dirty="0" smtClean="0">
                <a:solidFill>
                  <a:schemeClr val="tx2"/>
                </a:solidFill>
              </a:rPr>
              <a:t>                   </a:t>
            </a:r>
            <a:r>
              <a:rPr lang="en-US" sz="2400" b="1" dirty="0" smtClean="0">
                <a:solidFill>
                  <a:schemeClr val="tx2"/>
                </a:solidFill>
              </a:rPr>
              <a:t>137648.00 EUR</a:t>
            </a:r>
          </a:p>
          <a:p>
            <a:pPr>
              <a:buNone/>
            </a:pPr>
            <a:r>
              <a:rPr lang="pl-PL" sz="2400" dirty="0" smtClean="0">
                <a:solidFill>
                  <a:schemeClr val="tx2"/>
                </a:solidFill>
              </a:rPr>
              <a:t>Total Grant                                                                   </a:t>
            </a:r>
            <a:r>
              <a:rPr lang="pl-PL" sz="2400" b="1" u="sng" dirty="0" smtClean="0">
                <a:solidFill>
                  <a:schemeClr val="tx2"/>
                </a:solidFill>
              </a:rPr>
              <a:t>179648.00 EUR</a:t>
            </a:r>
          </a:p>
          <a:p>
            <a:endParaRPr lang="pl-PL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l-PL" sz="2400" dirty="0" err="1" smtClean="0">
                <a:solidFill>
                  <a:schemeClr val="tx2"/>
                </a:solidFill>
              </a:rPr>
              <a:t>Szkola</a:t>
            </a:r>
            <a:r>
              <a:rPr lang="pl-PL" sz="2400" dirty="0" smtClean="0">
                <a:solidFill>
                  <a:schemeClr val="tx2"/>
                </a:solidFill>
              </a:rPr>
              <a:t> Podstawowa nr 2  Poland                                            32622.00 EUR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2"/>
                </a:solidFill>
              </a:rPr>
              <a:t>General Secondary School "Nikolay Katranov"  Bulgaria </a:t>
            </a:r>
            <a:r>
              <a:rPr lang="pl-PL" sz="2400" dirty="0" smtClean="0">
                <a:solidFill>
                  <a:schemeClr val="tx2"/>
                </a:solidFill>
              </a:rPr>
              <a:t>  </a:t>
            </a:r>
            <a:r>
              <a:rPr lang="it-IT" sz="2400" dirty="0" smtClean="0">
                <a:solidFill>
                  <a:schemeClr val="tx2"/>
                </a:solidFill>
              </a:rPr>
              <a:t>28421.00 EUR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2"/>
                </a:solidFill>
              </a:rPr>
              <a:t>Scoala Gimnaziala ,,Mihai Eminescu,, Radauti  Romania 27407.00 EUR</a:t>
            </a:r>
          </a:p>
          <a:p>
            <a:pPr>
              <a:buNone/>
            </a:pPr>
            <a:r>
              <a:rPr lang="it-IT" sz="2400" dirty="0" smtClean="0">
                <a:solidFill>
                  <a:schemeClr val="tx2"/>
                </a:solidFill>
              </a:rPr>
              <a:t>Istituto Comprensivo Grottaminarda  Italy</a:t>
            </a:r>
            <a:r>
              <a:rPr lang="pl-PL" sz="2400" dirty="0" smtClean="0">
                <a:solidFill>
                  <a:schemeClr val="tx2"/>
                </a:solidFill>
              </a:rPr>
              <a:t>                          </a:t>
            </a:r>
            <a:r>
              <a:rPr lang="it-IT" sz="2400" dirty="0" smtClean="0">
                <a:solidFill>
                  <a:schemeClr val="tx2"/>
                </a:solidFill>
              </a:rPr>
              <a:t> 29182.00 EUR</a:t>
            </a:r>
          </a:p>
          <a:p>
            <a:pPr>
              <a:buNone/>
            </a:pPr>
            <a:r>
              <a:rPr lang="es-ES" sz="2400" dirty="0" smtClean="0">
                <a:solidFill>
                  <a:schemeClr val="tx2"/>
                </a:solidFill>
              </a:rPr>
              <a:t>CASA EN BAZA MISIONERAS DEL DIVINO MAESTRO Spain 31962.00EUR</a:t>
            </a:r>
            <a:endParaRPr lang="pl-PL" sz="24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it-IT" sz="2400" dirty="0" smtClean="0">
                <a:solidFill>
                  <a:schemeClr val="tx2"/>
                </a:solidFill>
              </a:rPr>
              <a:t>Trabzon Sosyal Bilimler Lisesi  Turkey</a:t>
            </a:r>
            <a:r>
              <a:rPr lang="pl-PL" sz="2400" dirty="0" smtClean="0">
                <a:solidFill>
                  <a:schemeClr val="tx2"/>
                </a:solidFill>
              </a:rPr>
              <a:t>                                   </a:t>
            </a:r>
            <a:r>
              <a:rPr lang="it-IT" sz="2400" dirty="0" smtClean="0">
                <a:solidFill>
                  <a:schemeClr val="tx2"/>
                </a:solidFill>
              </a:rPr>
              <a:t> 30054.00 EUR</a:t>
            </a:r>
            <a:endParaRPr lang="pl-PL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2110"/>
            <a:ext cx="9144000" cy="51537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mapa europ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51028"/>
            <a:ext cx="8286808" cy="6235492"/>
          </a:xfrm>
        </p:spPr>
      </p:pic>
      <p:pic>
        <p:nvPicPr>
          <p:cNvPr id="5" name="Obraz 4" descr="flaga hiszpanii.html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786322"/>
            <a:ext cx="605367" cy="479314"/>
          </a:xfrm>
          <a:prstGeom prst="rect">
            <a:avLst/>
          </a:prstGeom>
        </p:spPr>
      </p:pic>
      <p:pic>
        <p:nvPicPr>
          <p:cNvPr id="6" name="Obraz 5" descr="flaga rumunii.htm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4143380"/>
            <a:ext cx="571504" cy="381003"/>
          </a:xfrm>
          <a:prstGeom prst="rect">
            <a:avLst/>
          </a:prstGeom>
        </p:spPr>
      </p:pic>
      <p:pic>
        <p:nvPicPr>
          <p:cNvPr id="7" name="Obraz 6" descr="flaga bułgarii.html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4714884"/>
            <a:ext cx="571504" cy="357190"/>
          </a:xfrm>
          <a:prstGeom prst="rect">
            <a:avLst/>
          </a:prstGeom>
        </p:spPr>
      </p:pic>
      <p:pic>
        <p:nvPicPr>
          <p:cNvPr id="8" name="Obraz 7" descr="flaga turcji.html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5140" y="5143512"/>
            <a:ext cx="726841" cy="500066"/>
          </a:xfrm>
          <a:prstGeom prst="rect">
            <a:avLst/>
          </a:prstGeom>
        </p:spPr>
      </p:pic>
      <p:pic>
        <p:nvPicPr>
          <p:cNvPr id="9" name="Obraz 8" descr="flaga włoch.html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868" y="4786322"/>
            <a:ext cx="611626" cy="357190"/>
          </a:xfrm>
          <a:prstGeom prst="rect">
            <a:avLst/>
          </a:prstGeom>
        </p:spPr>
      </p:pic>
      <p:pic>
        <p:nvPicPr>
          <p:cNvPr id="10" name="Obraz 9" descr="flaga polski.html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3000372"/>
            <a:ext cx="714380" cy="446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58204" cy="1643074"/>
          </a:xfrm>
        </p:spPr>
        <p:txBody>
          <a:bodyPr>
            <a:noAutofit/>
          </a:bodyPr>
          <a:lstStyle/>
          <a:p>
            <a:r>
              <a:rPr lang="pl-PL" b="1" u="sng" dirty="0" smtClean="0">
                <a:solidFill>
                  <a:schemeClr val="tx2"/>
                </a:solidFill>
              </a:rPr>
              <a:t>PARTNER SCHOOLS</a:t>
            </a:r>
            <a:r>
              <a:rPr lang="pl-PL" b="1" dirty="0">
                <a:solidFill>
                  <a:schemeClr val="tx2"/>
                </a:solidFill>
              </a:rPr>
              <a:t/>
            </a:r>
            <a:br>
              <a:rPr lang="pl-PL" b="1" dirty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SZKOŁA PODSTAWOWA NR  2 RZESZ ÓW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 descr="SP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1" y="2214554"/>
            <a:ext cx="4331399" cy="2571768"/>
          </a:xfrm>
        </p:spPr>
      </p:pic>
      <p:pic>
        <p:nvPicPr>
          <p:cNvPr id="5" name="Obraz 4" descr="SP2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5357826"/>
            <a:ext cx="828675" cy="809625"/>
          </a:xfrm>
          <a:prstGeom prst="rect">
            <a:avLst/>
          </a:prstGeom>
        </p:spPr>
      </p:pic>
      <p:pic>
        <p:nvPicPr>
          <p:cNvPr id="6" name="Obraz 5" descr="Rzeszo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786" y="2143116"/>
            <a:ext cx="3786214" cy="348658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GENERAL SECONDARY SCHOOL </a:t>
            </a:r>
            <a:br>
              <a:rPr lang="pl-PL" b="1" dirty="0" smtClean="0">
                <a:solidFill>
                  <a:schemeClr val="tx2"/>
                </a:solidFill>
              </a:rPr>
            </a:br>
            <a:r>
              <a:rPr lang="pl-PL" b="1" dirty="0" smtClean="0">
                <a:solidFill>
                  <a:schemeClr val="tx2"/>
                </a:solidFill>
              </a:rPr>
              <a:t>NIKOLAY KATRANOV SVISHTOV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 descr="SVISHTOV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69306" y="1785926"/>
            <a:ext cx="4518674" cy="2857520"/>
          </a:xfrm>
        </p:spPr>
      </p:pic>
      <p:pic>
        <p:nvPicPr>
          <p:cNvPr id="5" name="Obraz 4" descr="NIKOLA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24" y="1714488"/>
            <a:ext cx="3338069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SCOALA GIMNASIALA MIHAI EMINESCU RAUDATI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 descr="SCOALA.html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857364"/>
            <a:ext cx="4623635" cy="2714644"/>
          </a:xfrm>
        </p:spPr>
      </p:pic>
      <p:pic>
        <p:nvPicPr>
          <p:cNvPr id="5" name="Obraz 4" descr="Radauti_in_Romani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118" y="2071679"/>
            <a:ext cx="3521978" cy="264546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14290"/>
            <a:ext cx="8229600" cy="1143000"/>
          </a:xfrm>
        </p:spPr>
        <p:txBody>
          <a:bodyPr>
            <a:no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ISTITUTO COMPRENSIVO GROTTAMINARDA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 descr="ISTITUTO.html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495" y="1600201"/>
            <a:ext cx="4517192" cy="2543179"/>
          </a:xfrm>
        </p:spPr>
      </p:pic>
      <p:pic>
        <p:nvPicPr>
          <p:cNvPr id="6" name="Obraz 5" descr="GROTTAMINARD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1114" y="1714487"/>
            <a:ext cx="2775661" cy="36053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CASA EN BAZA MISIONARES DEL DIVINO MAESTRO BAZA</a:t>
            </a:r>
            <a:endParaRPr lang="pl-PL" b="1" dirty="0">
              <a:solidFill>
                <a:schemeClr val="tx2"/>
              </a:solidFill>
            </a:endParaRPr>
          </a:p>
        </p:txBody>
      </p:sp>
      <p:pic>
        <p:nvPicPr>
          <p:cNvPr id="4" name="Symbol zastępczy zawartości 3" descr="BAZA.sv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6050" y="2071678"/>
            <a:ext cx="3643338" cy="364333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chemeClr val="tx2"/>
                </a:solidFill>
              </a:rPr>
              <a:t>TRABZON SOSYAL BILIMLER LISESI </a:t>
            </a:r>
            <a:r>
              <a:rPr lang="pl-PL" b="1" dirty="0" smtClean="0">
                <a:solidFill>
                  <a:schemeClr val="accent1"/>
                </a:solidFill>
              </a:rPr>
              <a:t> </a:t>
            </a:r>
            <a:endParaRPr lang="pl-PL" b="1" dirty="0">
              <a:solidFill>
                <a:schemeClr val="accent1"/>
              </a:solidFill>
            </a:endParaRPr>
          </a:p>
        </p:txBody>
      </p:sp>
      <p:pic>
        <p:nvPicPr>
          <p:cNvPr id="5" name="Symbol zastępczy zawartości 4" descr="TRABZON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83820" y="1930350"/>
            <a:ext cx="4102979" cy="1927278"/>
          </a:xfrm>
        </p:spPr>
      </p:pic>
      <p:pic>
        <p:nvPicPr>
          <p:cNvPr id="6" name="Obraz 5" descr="TRABZO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1857364"/>
            <a:ext cx="4004995" cy="224655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58138" cy="796908"/>
          </a:xfrm>
        </p:spPr>
        <p:txBody>
          <a:bodyPr/>
          <a:lstStyle/>
          <a:p>
            <a:r>
              <a:rPr lang="pl-PL" b="1" dirty="0" smtClean="0">
                <a:solidFill>
                  <a:schemeClr val="tx2"/>
                </a:solidFill>
              </a:rPr>
              <a:t>OBJECTIVES 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768865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dirty="0" smtClean="0">
                <a:solidFill>
                  <a:schemeClr val="tx2"/>
                </a:solidFill>
              </a:rPr>
              <a:t>develop</a:t>
            </a:r>
            <a:r>
              <a:rPr lang="pl-PL" dirty="0" err="1" smtClean="0">
                <a:solidFill>
                  <a:schemeClr val="tx2"/>
                </a:solidFill>
              </a:rPr>
              <a:t>ing</a:t>
            </a:r>
            <a:r>
              <a:rPr lang="en-US" dirty="0" smtClean="0">
                <a:solidFill>
                  <a:schemeClr val="tx2"/>
                </a:solidFill>
              </a:rPr>
              <a:t> cultural awareness, sensitivity and tolerance for other cultures and promote national heritage</a:t>
            </a:r>
          </a:p>
          <a:p>
            <a:pPr algn="just"/>
            <a:r>
              <a:rPr lang="en-US" dirty="0" smtClean="0">
                <a:solidFill>
                  <a:schemeClr val="tx2"/>
                </a:solidFill>
              </a:rPr>
              <a:t> improving the quality of education by developing the students' 21st century skills such as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cultural awareness, communication and collaboration, creativity 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and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innovation, critical thinking, problem-solving and decision-making, meta cognition and learning to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learn, citizenship, life and career skills, personal and social responsibility, interpersonal skills and</a:t>
            </a:r>
            <a:r>
              <a:rPr lang="pl-PL" dirty="0" smtClean="0">
                <a:solidFill>
                  <a:schemeClr val="tx2"/>
                </a:solidFill>
              </a:rPr>
              <a:t>  </a:t>
            </a:r>
            <a:r>
              <a:rPr lang="en-US" dirty="0" smtClean="0">
                <a:solidFill>
                  <a:schemeClr val="tx2"/>
                </a:solidFill>
              </a:rPr>
              <a:t>intercultural learning</a:t>
            </a:r>
            <a:endParaRPr lang="pl-PL" dirty="0" smtClean="0">
              <a:solidFill>
                <a:schemeClr val="tx2"/>
              </a:solidFill>
            </a:endParaRPr>
          </a:p>
          <a:p>
            <a:pPr algn="just"/>
            <a:r>
              <a:rPr lang="en-US" dirty="0" smtClean="0">
                <a:solidFill>
                  <a:schemeClr val="tx2"/>
                </a:solidFill>
              </a:rPr>
              <a:t>strengthening the European dimension of education, providing teachers</a:t>
            </a:r>
            <a:r>
              <a:rPr lang="pl-PL" dirty="0" smtClean="0">
                <a:solidFill>
                  <a:schemeClr val="tx2"/>
                </a:solidFill>
              </a:rPr>
              <a:t> </a:t>
            </a:r>
            <a:r>
              <a:rPr lang="en-US" dirty="0" smtClean="0">
                <a:solidFill>
                  <a:schemeClr val="tx2"/>
                </a:solidFill>
              </a:rPr>
              <a:t>with modern teaching methods, developing digital skills and promote language teaching.</a:t>
            </a:r>
            <a:endParaRPr lang="pl-PL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l-PL" b="1" dirty="0" smtClean="0">
                <a:solidFill>
                  <a:schemeClr val="tx2"/>
                </a:solidFill>
              </a:rPr>
              <a:t>    </a:t>
            </a:r>
          </a:p>
          <a:p>
            <a:pPr algn="just">
              <a:buNone/>
            </a:pPr>
            <a:r>
              <a:rPr lang="pl-PL" b="1" dirty="0" smtClean="0">
                <a:solidFill>
                  <a:schemeClr val="tx2"/>
                </a:solidFill>
              </a:rPr>
              <a:t>  O</a:t>
            </a:r>
            <a:r>
              <a:rPr lang="en-US" b="1" dirty="0" err="1" smtClean="0">
                <a:solidFill>
                  <a:schemeClr val="tx2"/>
                </a:solidFill>
              </a:rPr>
              <a:t>ur</a:t>
            </a:r>
            <a:r>
              <a:rPr lang="en-US" b="1" dirty="0" smtClean="0">
                <a:solidFill>
                  <a:schemeClr val="tx2"/>
                </a:solidFill>
              </a:rPr>
              <a:t> cultural heritage must be appreciated and preserved not only to keep</a:t>
            </a:r>
            <a:r>
              <a:rPr lang="pl-PL" b="1" dirty="0" smtClean="0">
                <a:solidFill>
                  <a:schemeClr val="tx2"/>
                </a:solidFill>
              </a:rPr>
              <a:t>  </a:t>
            </a:r>
            <a:r>
              <a:rPr lang="en-US" b="1" dirty="0" smtClean="0">
                <a:solidFill>
                  <a:schemeClr val="tx2"/>
                </a:solidFill>
              </a:rPr>
              <a:t>our world more beautiful but also keep it as a compass to guide us in the future</a:t>
            </a:r>
            <a:endParaRPr lang="pl-PL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237</Words>
  <Application>Microsoft Office PowerPoint</Application>
  <PresentationFormat>Pokaz na ekranie (4:3)</PresentationFormat>
  <Paragraphs>39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Prezentacja programu PowerPoint</vt:lpstr>
      <vt:lpstr>Prezentacja programu PowerPoint</vt:lpstr>
      <vt:lpstr>PARTNER SCHOOLS SZKOŁA PODSTAWOWA NR  2 RZESZ ÓW</vt:lpstr>
      <vt:lpstr>GENERAL SECONDARY SCHOOL  NIKOLAY KATRANOV SVISHTOV</vt:lpstr>
      <vt:lpstr>SCOALA GIMNASIALA MIHAI EMINESCU RAUDATI</vt:lpstr>
      <vt:lpstr>ISTITUTO COMPRENSIVO GROTTAMINARDA</vt:lpstr>
      <vt:lpstr>CASA EN BAZA MISIONARES DEL DIVINO MAESTRO BAZA</vt:lpstr>
      <vt:lpstr>TRABZON SOSYAL BILIMLER LISESI  </vt:lpstr>
      <vt:lpstr>OBJECTIVES </vt:lpstr>
      <vt:lpstr>PRIORITIES AND TOPICS</vt:lpstr>
      <vt:lpstr>BUDGET SUMMARY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KA229 - School Exchange Partnerships</dc:title>
  <dc:creator>Edytka</dc:creator>
  <cp:lastModifiedBy>Lenovo</cp:lastModifiedBy>
  <cp:revision>35</cp:revision>
  <dcterms:created xsi:type="dcterms:W3CDTF">2019-08-23T07:49:45Z</dcterms:created>
  <dcterms:modified xsi:type="dcterms:W3CDTF">2019-09-16T18:15:57Z</dcterms:modified>
</cp:coreProperties>
</file>