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265768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189325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6111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3580729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0633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2696458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343790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273575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299083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32FFE188-F6E1-4393-8E60-FA2D5322E8CB}" type="datetimeFigureOut">
              <a:rPr lang="pl-PL" smtClean="0"/>
              <a:t>2020-11-22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251328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32FFE188-F6E1-4393-8E60-FA2D5322E8CB}" type="datetimeFigureOut">
              <a:rPr lang="pl-PL" smtClean="0"/>
              <a:t>2020-11-22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258954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32FFE188-F6E1-4393-8E60-FA2D5322E8CB}" type="datetimeFigureOut">
              <a:rPr lang="pl-PL" smtClean="0"/>
              <a:t>2020-11-22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319650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32FFE188-F6E1-4393-8E60-FA2D5322E8CB}" type="datetimeFigureOut">
              <a:rPr lang="pl-PL" smtClean="0"/>
              <a:t>2020-11-22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191742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FE188-F6E1-4393-8E60-FA2D5322E8CB}" type="datetimeFigureOut">
              <a:rPr lang="pl-PL" smtClean="0"/>
              <a:t>2020-11-22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367420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32FFE188-F6E1-4393-8E60-FA2D5322E8CB}" type="datetimeFigureOut">
              <a:rPr lang="pl-PL" smtClean="0"/>
              <a:t>2020-11-22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159111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32FFE188-F6E1-4393-8E60-FA2D5322E8CB}" type="datetimeFigureOut">
              <a:rPr lang="pl-PL" smtClean="0"/>
              <a:t>2020-11-22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48894B5-5861-4AB3-B2B4-C9DBBC718C09}" type="slidenum">
              <a:rPr lang="pl-PL" smtClean="0"/>
              <a:t>‹#›</a:t>
            </a:fld>
            <a:endParaRPr lang="pl-PL"/>
          </a:p>
        </p:txBody>
      </p:sp>
    </p:spTree>
    <p:extLst>
      <p:ext uri="{BB962C8B-B14F-4D97-AF65-F5344CB8AC3E}">
        <p14:creationId xmlns:p14="http://schemas.microsoft.com/office/powerpoint/2010/main" val="3792656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FFE188-F6E1-4393-8E60-FA2D5322E8CB}" type="datetimeFigureOut">
              <a:rPr lang="pl-PL" smtClean="0"/>
              <a:t>2020-11-22</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8894B5-5861-4AB3-B2B4-C9DBBC718C09}" type="slidenum">
              <a:rPr lang="pl-PL" smtClean="0"/>
              <a:t>‹#›</a:t>
            </a:fld>
            <a:endParaRPr lang="pl-PL"/>
          </a:p>
        </p:txBody>
      </p:sp>
    </p:spTree>
    <p:extLst>
      <p:ext uri="{BB962C8B-B14F-4D97-AF65-F5344CB8AC3E}">
        <p14:creationId xmlns:p14="http://schemas.microsoft.com/office/powerpoint/2010/main" val="42011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parenting.pl/tran-na-odpornos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parenting.pl/wplyw-prebiotykow-i-polisacharydow-na-uklad-immunologiczn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wprost.pl/tygodnik/10283356/o-ludziach-lodu.html"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Hartowanie organizmu</a:t>
            </a:r>
            <a:endParaRPr lang="pl-PL" sz="5400" b="1" dirty="0"/>
          </a:p>
        </p:txBody>
      </p:sp>
      <p:sp>
        <p:nvSpPr>
          <p:cNvPr id="5" name="Symbol zastępczy zawartości 4"/>
          <p:cNvSpPr>
            <a:spLocks noGrp="1"/>
          </p:cNvSpPr>
          <p:nvPr>
            <p:ph idx="1"/>
          </p:nvPr>
        </p:nvSpPr>
        <p:spPr/>
        <p:txBody>
          <a:bodyPr/>
          <a:lstStyle/>
          <a:p>
            <a:r>
              <a:rPr lang="pl-PL" b="1" dirty="0"/>
              <a:t>Na czym polega hartowanie organizmu?</a:t>
            </a:r>
          </a:p>
          <a:p>
            <a:r>
              <a:rPr lang="pl-PL" dirty="0"/>
              <a:t>Hartowanie organizmu to skuteczna i wbrew pozorom prosta metoda wzmocnienia </a:t>
            </a:r>
            <a:r>
              <a:rPr lang="pl-PL" dirty="0">
                <a:hlinkClick r:id="rId2"/>
              </a:rPr>
              <a:t>odporności</a:t>
            </a:r>
            <a:r>
              <a:rPr lang="pl-PL" dirty="0"/>
              <a:t>. Niewiele osób wie jedna, czym tak naprawdę jest hartowanie i dlaczego warto wzmocnić organizm dzieci. O czym warto pamiętać, decydując się na hartowanie organizmu?</a:t>
            </a:r>
          </a:p>
          <a:p>
            <a:endParaRPr lang="pl-PL"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 y="3964188"/>
            <a:ext cx="4340717" cy="28938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86296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b="1" dirty="0"/>
              <a:t>Jak działa sauna? Na czym polega hartowanie?</a:t>
            </a:r>
            <a:br>
              <a:rPr lang="pl-PL" sz="4400" b="1" dirty="0"/>
            </a:br>
            <a:endParaRPr lang="pl-PL" sz="4400" dirty="0"/>
          </a:p>
        </p:txBody>
      </p:sp>
      <p:sp>
        <p:nvSpPr>
          <p:cNvPr id="3" name="Symbol zastępczy zawartości 2"/>
          <p:cNvSpPr>
            <a:spLocks noGrp="1"/>
          </p:cNvSpPr>
          <p:nvPr>
            <p:ph idx="1"/>
          </p:nvPr>
        </p:nvSpPr>
        <p:spPr/>
        <p:txBody>
          <a:bodyPr/>
          <a:lstStyle/>
          <a:p>
            <a:r>
              <a:rPr lang="pl-PL" dirty="0"/>
              <a:t>Oddziaływanie zabiegów hartujących ma szerokie spektrum. Hartowanie dzięki seansom w saunie polega na przyzwyczajeniu organizmu znacznych różnic temperatur i zmian wilgotności powietrza. Nagrzewanie ciała w saunie, a potem stopniowe schładzanie wzmacnia odporność (następuje zwiększona produkcja leukocytów w szpiku kostnym) i wywołuje wiele innych korzystnych efektów w organizmie. Zapewnia głęboki relaks, usprawnia przemianę materii i krążenie, wzmacnia serce i poprawia funkcjonowanie układu nerwowego. Dzięki zabiegom poprawiającym stan zahartowania ciała jesteśmy w stanie potęgować zdolność organizmu do lepszego radzenia sobie z infekcjami i chorobami.</a:t>
            </a:r>
          </a:p>
          <a:p>
            <a:r>
              <a:rPr lang="pl-PL" dirty="0"/>
              <a:t> </a:t>
            </a:r>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746" y="4769393"/>
            <a:ext cx="4584879" cy="1918163"/>
          </a:xfrm>
          <a:prstGeom prst="rect">
            <a:avLst/>
          </a:prstGeom>
        </p:spPr>
      </p:pic>
    </p:spTree>
    <p:extLst>
      <p:ext uri="{BB962C8B-B14F-4D97-AF65-F5344CB8AC3E}">
        <p14:creationId xmlns:p14="http://schemas.microsoft.com/office/powerpoint/2010/main" val="2214934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556453"/>
            <a:ext cx="8596668" cy="1320800"/>
          </a:xfrm>
        </p:spPr>
        <p:txBody>
          <a:bodyPr>
            <a:noAutofit/>
          </a:bodyPr>
          <a:lstStyle/>
          <a:p>
            <a:r>
              <a:rPr lang="pl-PL" sz="4400" b="1" dirty="0" smtClean="0"/>
              <a:t> Hartowanie zacznij </a:t>
            </a:r>
            <a:r>
              <a:rPr lang="pl-PL" sz="4400" b="1" smtClean="0"/>
              <a:t>już dziś</a:t>
            </a:r>
            <a:r>
              <a:rPr lang="pl-PL" sz="4400" b="1" dirty="0"/>
              <a:t/>
            </a:r>
            <a:br>
              <a:rPr lang="pl-PL" sz="4400" b="1" dirty="0"/>
            </a:br>
            <a:endParaRPr lang="pl-PL" sz="4400" dirty="0"/>
          </a:p>
        </p:txBody>
      </p:sp>
      <p:sp>
        <p:nvSpPr>
          <p:cNvPr id="3" name="Symbol zastępczy zawartości 2"/>
          <p:cNvSpPr>
            <a:spLocks noGrp="1"/>
          </p:cNvSpPr>
          <p:nvPr>
            <p:ph idx="1"/>
          </p:nvPr>
        </p:nvSpPr>
        <p:spPr/>
        <p:txBody>
          <a:bodyPr/>
          <a:lstStyle/>
          <a:p>
            <a:r>
              <a:rPr lang="pl-PL" dirty="0"/>
              <a:t>Ruch na świeżym powietrzu – rower, spacer, bieganie zwiększają wydolność płuc oraz uruchamiają naturalny system obronny organizmu. Nawet jeśli pada i wieje, nie warto rezygnować z treningu.</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89" y="3099782"/>
            <a:ext cx="5733184" cy="3224916"/>
          </a:xfrm>
          <a:prstGeom prst="rect">
            <a:avLst/>
          </a:prstGeom>
        </p:spPr>
      </p:pic>
    </p:spTree>
    <p:extLst>
      <p:ext uri="{BB962C8B-B14F-4D97-AF65-F5344CB8AC3E}">
        <p14:creationId xmlns:p14="http://schemas.microsoft.com/office/powerpoint/2010/main" val="104622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5400" b="1" dirty="0"/>
              <a:t>Układ odpornościowy a hartowanie organizmu</a:t>
            </a:r>
            <a:br>
              <a:rPr lang="pl-PL" sz="5400" b="1" dirty="0"/>
            </a:br>
            <a:endParaRPr lang="pl-PL" sz="5400" dirty="0"/>
          </a:p>
        </p:txBody>
      </p:sp>
      <p:sp>
        <p:nvSpPr>
          <p:cNvPr id="5" name="Symbol zastępczy zawartości 4"/>
          <p:cNvSpPr>
            <a:spLocks noGrp="1"/>
          </p:cNvSpPr>
          <p:nvPr>
            <p:ph idx="1"/>
          </p:nvPr>
        </p:nvSpPr>
        <p:spPr>
          <a:xfrm>
            <a:off x="677334" y="2421228"/>
            <a:ext cx="8596668" cy="3620134"/>
          </a:xfrm>
        </p:spPr>
        <p:txBody>
          <a:bodyPr/>
          <a:lstStyle/>
          <a:p>
            <a:r>
              <a:rPr lang="pl-PL" dirty="0">
                <a:hlinkClick r:id="rId2"/>
              </a:rPr>
              <a:t>Układ immunologiczny</a:t>
            </a:r>
            <a:r>
              <a:rPr lang="pl-PL" dirty="0"/>
              <a:t> to tarcza ochronna przed wirusami, bakteriami, toksynami i grzybami. Co więcej, ta tarcza potrafi się bronić, gdyż wytwarza przeciwciała, które niszczą szkodliwe drobnoustroje. Żeby cały system odpornościowy działał prawidłowo, należy o niego dbać. Warto przy tym dodać, że układ odpornościowy osiąga swój pełen rozwój po 12. roku życia. Dlatego szczególnie istotne jest dbanie o odporność najmłodszych. </a:t>
            </a:r>
            <a:endParaRPr lang="pl-PL" dirty="0" smtClean="0"/>
          </a:p>
          <a:p>
            <a:endParaRPr lang="pl-PL" dirty="0"/>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952" y="4188301"/>
            <a:ext cx="6438272" cy="2517760"/>
          </a:xfrm>
          <a:prstGeom prst="rect">
            <a:avLst/>
          </a:prstGeom>
        </p:spPr>
      </p:pic>
    </p:spTree>
    <p:extLst>
      <p:ext uri="{BB962C8B-B14F-4D97-AF65-F5344CB8AC3E}">
        <p14:creationId xmlns:p14="http://schemas.microsoft.com/office/powerpoint/2010/main" val="2985527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800" b="1" dirty="0"/>
              <a:t>Czy warto hartować układ odpornościowy?</a:t>
            </a:r>
            <a:br>
              <a:rPr lang="pl-PL" sz="4800" b="1" dirty="0"/>
            </a:br>
            <a:endParaRPr lang="pl-PL" sz="4800" dirty="0"/>
          </a:p>
        </p:txBody>
      </p:sp>
      <p:sp>
        <p:nvSpPr>
          <p:cNvPr id="3" name="Symbol zastępczy zawartości 2"/>
          <p:cNvSpPr>
            <a:spLocks noGrp="1"/>
          </p:cNvSpPr>
          <p:nvPr>
            <p:ph idx="1"/>
          </p:nvPr>
        </p:nvSpPr>
        <p:spPr/>
        <p:txBody>
          <a:bodyPr/>
          <a:lstStyle/>
          <a:p>
            <a:pPr marL="0" indent="0">
              <a:buNone/>
            </a:pPr>
            <a:r>
              <a:rPr lang="pl-PL" dirty="0"/>
              <a:t>Obok odpowiedniej diety i ruchu, istotnym sposobem na wzmocnienie odporności jest zahartowanie organizmu. Czym jest hartowanie? Niczym innym jak wystawianiem na działanie niekorzystnych czynników w sposób kontrolowany. Nasz organizm przystosowuje się do zmiennych warunków, uczy się, jak działać i jak się chronić. Wówczas zimna aura, wiatr, śnieg czy deszcz nie są nam straszne i nie sprawią, że po krótkim spacerze lub wyjściu na sanki od razu dopada nas przeziębienie. </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0377" y="3972392"/>
            <a:ext cx="1243899" cy="1415211"/>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130" y="3972392"/>
            <a:ext cx="3477296" cy="2149292"/>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041" y="4324431"/>
            <a:ext cx="3866082" cy="2126345"/>
          </a:xfrm>
          <a:prstGeom prst="rect">
            <a:avLst/>
          </a:prstGeom>
        </p:spPr>
      </p:pic>
    </p:spTree>
    <p:extLst>
      <p:ext uri="{BB962C8B-B14F-4D97-AF65-F5344CB8AC3E}">
        <p14:creationId xmlns:p14="http://schemas.microsoft.com/office/powerpoint/2010/main" val="2894987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Jak wzmocnić </a:t>
            </a:r>
            <a:r>
              <a:rPr lang="pl-PL" b="1" dirty="0" smtClean="0"/>
              <a:t> swoją odporność ?</a:t>
            </a:r>
            <a:r>
              <a:rPr lang="pl-PL" b="1" dirty="0"/>
              <a:t/>
            </a:r>
            <a:br>
              <a:rPr lang="pl-PL" b="1" dirty="0"/>
            </a:br>
            <a:endParaRPr lang="pl-PL" dirty="0"/>
          </a:p>
        </p:txBody>
      </p:sp>
      <p:sp>
        <p:nvSpPr>
          <p:cNvPr id="3" name="Symbol zastępczy zawartości 2"/>
          <p:cNvSpPr>
            <a:spLocks noGrp="1"/>
          </p:cNvSpPr>
          <p:nvPr>
            <p:ph idx="1"/>
          </p:nvPr>
        </p:nvSpPr>
        <p:spPr/>
        <p:txBody>
          <a:bodyPr/>
          <a:lstStyle/>
          <a:p>
            <a:r>
              <a:rPr lang="pl-PL" dirty="0"/>
              <a:t>Chcąc wzmocnić odporność i zahartować </a:t>
            </a:r>
            <a:r>
              <a:rPr lang="pl-PL" dirty="0" smtClean="0"/>
              <a:t>swoją odporność, </a:t>
            </a:r>
            <a:r>
              <a:rPr lang="pl-PL" dirty="0"/>
              <a:t>należy:</a:t>
            </a:r>
          </a:p>
          <a:p>
            <a:r>
              <a:rPr lang="pl-PL" dirty="0"/>
              <a:t>• wychodzić </a:t>
            </a:r>
            <a:r>
              <a:rPr lang="pl-PL" dirty="0" smtClean="0"/>
              <a:t> </a:t>
            </a:r>
            <a:r>
              <a:rPr lang="pl-PL" dirty="0"/>
              <a:t>na dwugodzinny </a:t>
            </a:r>
            <a:r>
              <a:rPr lang="pl-PL" dirty="0" smtClean="0"/>
              <a:t>spacer dziennie w każdą pogodę;</a:t>
            </a:r>
            <a:endParaRPr lang="pl-PL" dirty="0"/>
          </a:p>
          <a:p>
            <a:r>
              <a:rPr lang="pl-PL" dirty="0"/>
              <a:t>• pozwolić </a:t>
            </a:r>
            <a:r>
              <a:rPr lang="pl-PL" dirty="0" smtClean="0"/>
              <a:t>sobie na </a:t>
            </a:r>
            <a:r>
              <a:rPr lang="pl-PL" dirty="0"/>
              <a:t>jak największą dawkę </a:t>
            </a:r>
            <a:r>
              <a:rPr lang="pl-PL" dirty="0" smtClean="0"/>
              <a:t>ruchu na świeżym powietrzu</a:t>
            </a:r>
            <a:endParaRPr lang="pl-PL" dirty="0"/>
          </a:p>
          <a:p>
            <a:r>
              <a:rPr lang="pl-PL" dirty="0"/>
              <a:t>• utrzymać temperaturę w mieszkaniu na poziomie 19–20 st. Celsjusza w ciągu dnia i 18 st. Celsjusza w nocy;</a:t>
            </a:r>
          </a:p>
          <a:p>
            <a:r>
              <a:rPr lang="pl-PL" dirty="0"/>
              <a:t>• wietrzyć mieszkanie – szczególnie przed snem</a:t>
            </a:r>
            <a:r>
              <a:rPr lang="pl-PL" dirty="0" smtClean="0"/>
              <a:t>.</a:t>
            </a:r>
          </a:p>
          <a:p>
            <a:pPr marL="0" indent="0">
              <a:buNone/>
            </a:pPr>
            <a:endParaRPr lang="pl-PL" dirty="0"/>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218" y="4662249"/>
            <a:ext cx="2628900" cy="175260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387" y="3938349"/>
            <a:ext cx="1847850" cy="2476500"/>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69" y="4528476"/>
            <a:ext cx="2619375" cy="1743075"/>
          </a:xfrm>
          <a:prstGeom prst="rect">
            <a:avLst/>
          </a:prstGeom>
        </p:spPr>
      </p:pic>
    </p:spTree>
    <p:extLst>
      <p:ext uri="{BB962C8B-B14F-4D97-AF65-F5344CB8AC3E}">
        <p14:creationId xmlns:p14="http://schemas.microsoft.com/office/powerpoint/2010/main" val="2791213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800" b="1" dirty="0"/>
              <a:t>Od czego zacząć hartowanie?</a:t>
            </a:r>
            <a:br>
              <a:rPr lang="pl-PL" sz="4800" b="1" dirty="0"/>
            </a:br>
            <a:endParaRPr lang="pl-PL" sz="4800" dirty="0"/>
          </a:p>
        </p:txBody>
      </p:sp>
      <p:sp>
        <p:nvSpPr>
          <p:cNvPr id="3" name="Symbol zastępczy zawartości 2"/>
          <p:cNvSpPr>
            <a:spLocks noGrp="1"/>
          </p:cNvSpPr>
          <p:nvPr>
            <p:ph idx="1"/>
          </p:nvPr>
        </p:nvSpPr>
        <p:spPr/>
        <p:txBody>
          <a:bodyPr/>
          <a:lstStyle/>
          <a:p>
            <a:r>
              <a:rPr lang="pl-PL" dirty="0"/>
              <a:t>Chcąc zahartować własny organizm, można rozpocząć od małych kroków. Nie trzeba od razu wskakiwać do lodowatej wody w środku zimy. Hartowanie możemy rozpocząć od lżejszego ubierania się w chłodniejsze dni, od spacerów, a w sprzyjających warunkach od chodzenia boso po trawie lub po piasku. </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47" y="3782908"/>
            <a:ext cx="3471001" cy="2488643"/>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370" y="3800432"/>
            <a:ext cx="3556448" cy="2471119"/>
          </a:xfrm>
          <a:prstGeom prst="rect">
            <a:avLst/>
          </a:prstGeom>
        </p:spPr>
      </p:pic>
    </p:spTree>
    <p:extLst>
      <p:ext uri="{BB962C8B-B14F-4D97-AF65-F5344CB8AC3E}">
        <p14:creationId xmlns:p14="http://schemas.microsoft.com/office/powerpoint/2010/main" val="3166129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t>Hartowanie wodą….</a:t>
            </a:r>
            <a:endParaRPr lang="pl-PL" sz="4800" dirty="0"/>
          </a:p>
        </p:txBody>
      </p:sp>
      <p:sp>
        <p:nvSpPr>
          <p:cNvPr id="3" name="Symbol zastępczy zawartości 2"/>
          <p:cNvSpPr>
            <a:spLocks noGrp="1"/>
          </p:cNvSpPr>
          <p:nvPr>
            <p:ph idx="1"/>
          </p:nvPr>
        </p:nvSpPr>
        <p:spPr/>
        <p:txBody>
          <a:bodyPr/>
          <a:lstStyle/>
          <a:p>
            <a:r>
              <a:rPr lang="pl-PL" dirty="0"/>
              <a:t>Hartowanie możemy też zacząć od polewania się pod prysznicem raz zimną, raz ciepłą wodą. Warto jednak pamiętać, że temperaturę wody należy zmniejszać stopniowo. Gwałtowne polanie się lodowatą wodą może wywołać szok i szybko nas zniechęci do kolejnych zabiegów. </a:t>
            </a:r>
            <a:r>
              <a:rPr lang="pl-PL" dirty="0" smtClean="0"/>
              <a:t>Zacznij od polewania stóp chłodna wodą od dołu do góry, następnie pod koniec kąpieli kilka razy polej całe ciało.</a:t>
            </a:r>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292" y="3940129"/>
            <a:ext cx="3996211" cy="2101234"/>
          </a:xfrm>
          <a:prstGeom prst="rect">
            <a:avLst/>
          </a:prstGeom>
        </p:spPr>
      </p:pic>
    </p:spTree>
    <p:extLst>
      <p:ext uri="{BB962C8B-B14F-4D97-AF65-F5344CB8AC3E}">
        <p14:creationId xmlns:p14="http://schemas.microsoft.com/office/powerpoint/2010/main" val="185340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CHODŹ BOSO PO TRAWIE!!!</a:t>
            </a:r>
            <a:endParaRPr lang="pl-PL" dirty="0"/>
          </a:p>
        </p:txBody>
      </p:sp>
      <p:sp>
        <p:nvSpPr>
          <p:cNvPr id="3" name="Symbol zastępczy zawartości 2"/>
          <p:cNvSpPr>
            <a:spLocks noGrp="1"/>
          </p:cNvSpPr>
          <p:nvPr>
            <p:ph idx="1"/>
          </p:nvPr>
        </p:nvSpPr>
        <p:spPr/>
        <p:txBody>
          <a:bodyPr/>
          <a:lstStyle/>
          <a:p>
            <a:r>
              <a:rPr lang="pl-PL" dirty="0"/>
              <a:t>T</a:t>
            </a:r>
            <a:r>
              <a:rPr lang="pl-PL" dirty="0" smtClean="0"/>
              <a:t>aka </a:t>
            </a:r>
            <a:r>
              <a:rPr lang="pl-PL" dirty="0"/>
              <a:t>zabawa jest doskonałym sposobem na hartowanie. W stopach znajduje się ok. 70 tys. zakończeń nerwowych, które są odpowiedzialne za połączenia między poszczególnymi organami w ciele. </a:t>
            </a:r>
            <a:r>
              <a:rPr lang="pl-PL" b="1" dirty="0"/>
              <a:t>Chodzenie boso </a:t>
            </a:r>
            <a:r>
              <a:rPr lang="pl-PL" b="1" dirty="0" smtClean="0"/>
              <a:t>po trawie, </a:t>
            </a:r>
            <a:r>
              <a:rPr lang="pl-PL" b="1" dirty="0"/>
              <a:t>śniegu jest więc naturalnym masażem, który ma korzystny wpływ na pracę całego organizmu</a:t>
            </a:r>
            <a:r>
              <a:rPr lang="pl-PL" dirty="0"/>
              <a:t>. Nawet kilkusekundowy spacer po białym puchu poprawia krążenie, a więc dotlenia organizm i pozwala na przyswajanie większej ilości składników odżywczych z krwi. </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817" y="4622589"/>
            <a:ext cx="2751656" cy="2061086"/>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193" y="4254332"/>
            <a:ext cx="2693092" cy="2017219"/>
          </a:xfrm>
          <a:prstGeom prst="rect">
            <a:avLst/>
          </a:prstGeom>
        </p:spPr>
      </p:pic>
    </p:spTree>
    <p:extLst>
      <p:ext uri="{BB962C8B-B14F-4D97-AF65-F5344CB8AC3E}">
        <p14:creationId xmlns:p14="http://schemas.microsoft.com/office/powerpoint/2010/main" val="2994412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 </a:t>
            </a:r>
            <a:r>
              <a:rPr lang="pl-PL" sz="4400" b="1" dirty="0"/>
              <a:t>O czym należy pamiętać podczas hartowania organizmu?</a:t>
            </a:r>
            <a:br>
              <a:rPr lang="pl-PL" sz="4400" b="1" dirty="0"/>
            </a:br>
            <a:endParaRPr lang="pl-PL" sz="4400" dirty="0"/>
          </a:p>
        </p:txBody>
      </p:sp>
      <p:sp>
        <p:nvSpPr>
          <p:cNvPr id="3" name="Symbol zastępczy zawartości 2"/>
          <p:cNvSpPr>
            <a:spLocks noGrp="1"/>
          </p:cNvSpPr>
          <p:nvPr>
            <p:ph idx="1"/>
          </p:nvPr>
        </p:nvSpPr>
        <p:spPr/>
        <p:txBody>
          <a:bodyPr/>
          <a:lstStyle/>
          <a:p>
            <a:r>
              <a:rPr lang="pl-PL" dirty="0"/>
              <a:t>Jeżeli zaczniemy hartować organizm, należy pamiętać przede wszystkim o bezpieczeństwie. Każdą metodę zahartowania ciała należy stosować, gdy jesteśmy zdrowi. Po każdym zabiegu schłodzenia organizmu należy się ogrzać, aby nie doszło do wyziębienia. Warto również pamiętać, że uprawianie codziennych sportów – jazda na rowerze, bieganie – również jest sposobem na hartowanie organizmu. Należy do niego również zwykły spacer, który wspomoże naszą odporność.</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961" y="3893511"/>
            <a:ext cx="2647950" cy="1724025"/>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107" y="4528476"/>
            <a:ext cx="2619375" cy="1743075"/>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358" y="4470681"/>
            <a:ext cx="4074352" cy="2293709"/>
          </a:xfrm>
          <a:prstGeom prst="rect">
            <a:avLst/>
          </a:prstGeom>
        </p:spPr>
      </p:pic>
    </p:spTree>
    <p:extLst>
      <p:ext uri="{BB962C8B-B14F-4D97-AF65-F5344CB8AC3E}">
        <p14:creationId xmlns:p14="http://schemas.microsoft.com/office/powerpoint/2010/main" val="3996830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400" dirty="0" smtClean="0"/>
              <a:t>MORSOWANIE- zalety lodowatych kąpieli</a:t>
            </a:r>
            <a:endParaRPr lang="pl-PL" sz="4400" dirty="0"/>
          </a:p>
        </p:txBody>
      </p:sp>
      <p:sp>
        <p:nvSpPr>
          <p:cNvPr id="3" name="Symbol zastępczy zawartości 2"/>
          <p:cNvSpPr>
            <a:spLocks noGrp="1"/>
          </p:cNvSpPr>
          <p:nvPr>
            <p:ph idx="1"/>
          </p:nvPr>
        </p:nvSpPr>
        <p:spPr/>
        <p:txBody>
          <a:bodyPr/>
          <a:lstStyle/>
          <a:p>
            <a:r>
              <a:rPr lang="pl-PL" dirty="0" smtClean="0"/>
              <a:t>Polecane szczególnie osobom </a:t>
            </a:r>
            <a:r>
              <a:rPr lang="pl-PL" dirty="0"/>
              <a:t>z nadwagą czy </a:t>
            </a:r>
            <a:r>
              <a:rPr lang="pl-PL" dirty="0" smtClean="0"/>
              <a:t>otyłością, </a:t>
            </a:r>
            <a:r>
              <a:rPr lang="pl-PL" dirty="0"/>
              <a:t>z pomocą morsowania </a:t>
            </a:r>
            <a:r>
              <a:rPr lang="pl-PL" dirty="0" smtClean="0"/>
              <a:t>mogą one </a:t>
            </a:r>
            <a:r>
              <a:rPr lang="pl-PL" dirty="0"/>
              <a:t>ograniczyć szkodliwy stan zapalny i w ten sposób </a:t>
            </a:r>
            <a:r>
              <a:rPr lang="pl-PL" dirty="0">
                <a:solidFill>
                  <a:schemeClr val="tx1"/>
                </a:solidFill>
                <a:hlinkClick r:id="rId2" tooltip="O ludziach lodu (1/2020, str.101)"/>
              </a:rPr>
              <a:t>zmniejszyć </a:t>
            </a:r>
            <a:r>
              <a:rPr lang="pl-PL" dirty="0" smtClean="0">
                <a:solidFill>
                  <a:schemeClr val="tx1"/>
                </a:solidFill>
                <a:hlinkClick r:id="rId2" tooltip="O ludziach lodu (1/2020, str.101)"/>
              </a:rPr>
              <a:t>ryzyko </a:t>
            </a:r>
            <a:r>
              <a:rPr lang="pl-PL" dirty="0">
                <a:solidFill>
                  <a:schemeClr val="tx1"/>
                </a:solidFill>
                <a:hlinkClick r:id="rId2" tooltip="O ludziach lodu (1/2020, str.101)"/>
              </a:rPr>
              <a:t>rozwoju groźnych chorób</a:t>
            </a:r>
            <a:r>
              <a:rPr lang="pl-PL" dirty="0" smtClean="0">
                <a:solidFill>
                  <a:schemeClr val="tx1"/>
                </a:solidFill>
                <a:hlinkClick r:id="rId2" tooltip="O ludziach lodu (1/2020, str.101)"/>
              </a:rPr>
              <a:t>.</a:t>
            </a:r>
            <a:r>
              <a:rPr lang="pl-PL" dirty="0"/>
              <a:t> Kiedy organizm się ochładza, mięśnie próbują wydzielać ciepło poprzez drżenie, co nasila produkcję korzystnych białek. Zatem im więcej mięśni, tym więcej powstaje ochronnych białek. </a:t>
            </a:r>
            <a:endParaRPr lang="pl-PL" dirty="0">
              <a:solidFill>
                <a:schemeClr val="tx1"/>
              </a:solidFill>
            </a:endParaRP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435" y="3814259"/>
            <a:ext cx="3168202" cy="2110072"/>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368" y="3814259"/>
            <a:ext cx="3733204" cy="2110072"/>
          </a:xfrm>
          <a:prstGeom prst="rect">
            <a:avLst/>
          </a:prstGeom>
        </p:spPr>
      </p:pic>
    </p:spTree>
    <p:extLst>
      <p:ext uri="{BB962C8B-B14F-4D97-AF65-F5344CB8AC3E}">
        <p14:creationId xmlns:p14="http://schemas.microsoft.com/office/powerpoint/2010/main" val="153739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255</TotalTime>
  <Words>705</Words>
  <Application>Microsoft Office PowerPoint</Application>
  <PresentationFormat>Panoramiczny</PresentationFormat>
  <Paragraphs>28</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Trebuchet MS</vt:lpstr>
      <vt:lpstr>Wingdings 3</vt:lpstr>
      <vt:lpstr>Faseta</vt:lpstr>
      <vt:lpstr>Hartowanie organizmu</vt:lpstr>
      <vt:lpstr>Układ odpornościowy a hartowanie organizmu </vt:lpstr>
      <vt:lpstr>Czy warto hartować układ odpornościowy? </vt:lpstr>
      <vt:lpstr>Jak wzmocnić  swoją odporność ? </vt:lpstr>
      <vt:lpstr>Od czego zacząć hartowanie? </vt:lpstr>
      <vt:lpstr>Hartowanie wodą….</vt:lpstr>
      <vt:lpstr>CHODŹ BOSO PO TRAWIE!!!</vt:lpstr>
      <vt:lpstr> O czym należy pamiętać podczas hartowania organizmu? </vt:lpstr>
      <vt:lpstr>MORSOWANIE- zalety lodowatych kąpieli</vt:lpstr>
      <vt:lpstr>Jak działa sauna? Na czym polega hartowanie? </vt:lpstr>
      <vt:lpstr> Hartowanie zacznij już dziś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Lenovo</dc:creator>
  <cp:lastModifiedBy>Lenovo</cp:lastModifiedBy>
  <cp:revision>33</cp:revision>
  <dcterms:created xsi:type="dcterms:W3CDTF">2020-04-24T06:12:56Z</dcterms:created>
  <dcterms:modified xsi:type="dcterms:W3CDTF">2020-11-22T19:01:36Z</dcterms:modified>
</cp:coreProperties>
</file>