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582"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9BD361A9-2828-497A-9B70-0CF4CF09947F}" type="datetimeFigureOut">
              <a:rPr lang="pl-PL" smtClean="0"/>
              <a:pPr/>
              <a:t>2018-11-04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131019-7DBC-4F84-BACE-B10A0948AA9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BD361A9-2828-497A-9B70-0CF4CF09947F}" type="datetimeFigureOut">
              <a:rPr lang="pl-PL" smtClean="0"/>
              <a:pPr/>
              <a:t>2018-11-04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131019-7DBC-4F84-BACE-B10A0948AA9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BD361A9-2828-497A-9B70-0CF4CF09947F}" type="datetimeFigureOut">
              <a:rPr lang="pl-PL" smtClean="0"/>
              <a:pPr/>
              <a:t>2018-11-04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131019-7DBC-4F84-BACE-B10A0948AA9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BD361A9-2828-497A-9B70-0CF4CF09947F}" type="datetimeFigureOut">
              <a:rPr lang="pl-PL" smtClean="0"/>
              <a:pPr/>
              <a:t>2018-11-04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131019-7DBC-4F84-BACE-B10A0948AA9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9BD361A9-2828-497A-9B70-0CF4CF09947F}" type="datetimeFigureOut">
              <a:rPr lang="pl-PL" smtClean="0"/>
              <a:pPr/>
              <a:t>2018-11-04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131019-7DBC-4F84-BACE-B10A0948AA9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BD361A9-2828-497A-9B70-0CF4CF09947F}" type="datetimeFigureOut">
              <a:rPr lang="pl-PL" smtClean="0"/>
              <a:pPr/>
              <a:t>2018-11-04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131019-7DBC-4F84-BACE-B10A0948AA9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9BD361A9-2828-497A-9B70-0CF4CF09947F}" type="datetimeFigureOut">
              <a:rPr lang="pl-PL" smtClean="0"/>
              <a:pPr/>
              <a:t>2018-11-04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8131019-7DBC-4F84-BACE-B10A0948AA9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9BD361A9-2828-497A-9B70-0CF4CF09947F}" type="datetimeFigureOut">
              <a:rPr lang="pl-PL" smtClean="0"/>
              <a:pPr/>
              <a:t>2018-11-04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8131019-7DBC-4F84-BACE-B10A0948AA9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BD361A9-2828-497A-9B70-0CF4CF09947F}" type="datetimeFigureOut">
              <a:rPr lang="pl-PL" smtClean="0"/>
              <a:pPr/>
              <a:t>2018-11-04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8131019-7DBC-4F84-BACE-B10A0948AA9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BD361A9-2828-497A-9B70-0CF4CF09947F}" type="datetimeFigureOut">
              <a:rPr lang="pl-PL" smtClean="0"/>
              <a:pPr/>
              <a:t>2018-11-04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131019-7DBC-4F84-BACE-B10A0948AA9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BD361A9-2828-497A-9B70-0CF4CF09947F}" type="datetimeFigureOut">
              <a:rPr lang="pl-PL" smtClean="0"/>
              <a:pPr/>
              <a:t>2018-11-04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131019-7DBC-4F84-BACE-B10A0948AA9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361A9-2828-497A-9B70-0CF4CF09947F}" type="datetimeFigureOut">
              <a:rPr lang="pl-PL" smtClean="0"/>
              <a:pPr/>
              <a:t>2018-11-04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31019-7DBC-4F84-BACE-B10A0948AA9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Ania%20i%20Darek\Desktop\prezentacja%20Bartusia\wst&#281;p.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audio" Target="file:///C:\Users\Ania%20i%20Darek\Desktop\prezentacja%20Bartusia\lis%20kula.mp3"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audio" Target="file:///C:\Users\Ania%20i%20Darek\Desktop\prezentacja%20Bartusia\hymn.mp3"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audio" Target="file:///C:\Users\Ania%20i%20Darek\Desktop\prezentacja%20Bartusia\wolnosc%20-%20M.Grechuta%20-%20obci.%20wycisz..mp3" TargetMode="Externa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0000">
              <a:schemeClr val="bg1"/>
            </a:gs>
            <a:gs pos="42000">
              <a:schemeClr val="bg1"/>
            </a:gs>
            <a:gs pos="26000">
              <a:schemeClr val="bg1"/>
            </a:gs>
            <a:gs pos="36000">
              <a:schemeClr val="bg1"/>
            </a:gs>
            <a:gs pos="0">
              <a:schemeClr val="bg1"/>
            </a:gs>
            <a:gs pos="90000">
              <a:srgbClr val="FF0000"/>
            </a:gs>
            <a:gs pos="59000">
              <a:srgbClr val="FF0000"/>
            </a:gs>
            <a:gs pos="71000">
              <a:srgbClr val="FC0404"/>
            </a:gs>
            <a:gs pos="49000">
              <a:srgbClr val="EBDAD4"/>
            </a:gs>
            <a:gs pos="96000">
              <a:srgbClr val="FF0000"/>
            </a:gs>
          </a:gsLst>
          <a:lin ang="5400000" scaled="0"/>
        </a:gradFill>
        <a:effectLst/>
      </p:bgPr>
    </p:bg>
    <p:spTree>
      <p:nvGrpSpPr>
        <p:cNvPr id="1" name=""/>
        <p:cNvGrpSpPr/>
        <p:nvPr/>
      </p:nvGrpSpPr>
      <p:grpSpPr>
        <a:xfrm>
          <a:off x="0" y="0"/>
          <a:ext cx="0" cy="0"/>
          <a:chOff x="0" y="0"/>
          <a:chExt cx="0" cy="0"/>
        </a:xfrm>
      </p:grpSpPr>
      <p:sp>
        <p:nvSpPr>
          <p:cNvPr id="7" name="Prostokąt 6"/>
          <p:cNvSpPr/>
          <p:nvPr/>
        </p:nvSpPr>
        <p:spPr>
          <a:xfrm>
            <a:off x="323528" y="0"/>
            <a:ext cx="8280920"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gdy wolności</a:t>
            </a:r>
            <a:endParaRPr lang="pl-PL"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Prostokąt 3"/>
          <p:cNvSpPr/>
          <p:nvPr/>
        </p:nvSpPr>
        <p:spPr>
          <a:xfrm>
            <a:off x="395536" y="4653136"/>
            <a:ext cx="8280920"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pl-PL" sz="4000" b="1" cap="none" spc="0" dirty="0" smtClean="0">
                <a:ln w="50800"/>
                <a:solidFill>
                  <a:schemeClr val="bg1">
                    <a:shade val="50000"/>
                  </a:schemeClr>
                </a:solidFill>
                <a:effectLst/>
              </a:rPr>
              <a:t>100-lecie odzyskania niepodległości</a:t>
            </a:r>
          </a:p>
          <a:p>
            <a:pPr algn="ctr"/>
            <a:r>
              <a:rPr lang="pl-PL" sz="4000" b="1" dirty="0" smtClean="0">
                <a:ln w="50800"/>
                <a:solidFill>
                  <a:schemeClr val="bg1">
                    <a:shade val="50000"/>
                  </a:schemeClr>
                </a:solidFill>
              </a:rPr>
              <a:t>przez Polskę 1918-2018</a:t>
            </a:r>
            <a:endParaRPr lang="pl-PL" sz="4000" b="1" cap="none" spc="0" dirty="0">
              <a:ln w="50800"/>
              <a:solidFill>
                <a:schemeClr val="bg1">
                  <a:shade val="50000"/>
                </a:schemeClr>
              </a:solidFill>
              <a:effectLst/>
            </a:endParaRPr>
          </a:p>
        </p:txBody>
      </p:sp>
      <p:sp>
        <p:nvSpPr>
          <p:cNvPr id="9" name="Prostokąt 8"/>
          <p:cNvSpPr/>
          <p:nvPr/>
        </p:nvSpPr>
        <p:spPr>
          <a:xfrm>
            <a:off x="251520" y="1556792"/>
            <a:ext cx="8640960"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nadszedł czas…” </a:t>
            </a:r>
            <a:endParaRPr lang="pl-PL"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wstęp.mp3">
            <a:hlinkClick r:id="" action="ppaction://media"/>
          </p:cNvPr>
          <p:cNvPicPr>
            <a:picLocks noRot="1" noChangeAspect="1"/>
          </p:cNvPicPr>
          <p:nvPr>
            <a:audioFile r:link="rId1"/>
          </p:nvPr>
        </p:nvPicPr>
        <p:blipFill>
          <a:blip r:embed="rId3" cstate="print"/>
          <a:stretch>
            <a:fillRect/>
          </a:stretch>
        </p:blipFill>
        <p:spPr>
          <a:xfrm>
            <a:off x="8316416" y="134076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4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Prostokąt 3"/>
          <p:cNvSpPr/>
          <p:nvPr/>
        </p:nvSpPr>
        <p:spPr>
          <a:xfrm>
            <a:off x="2339752" y="0"/>
            <a:ext cx="4680520" cy="523220"/>
          </a:xfrm>
          <a:prstGeom prst="rect">
            <a:avLst/>
          </a:prstGeom>
        </p:spPr>
        <p:txBody>
          <a:bodyPr wrap="square">
            <a:spAutoFit/>
          </a:bodyPr>
          <a:lstStyle/>
          <a:p>
            <a:pPr lvl="0" algn="ctr">
              <a:spcBef>
                <a:spcPct val="0"/>
              </a:spcBef>
              <a:defRPr/>
            </a:pPr>
            <a:r>
              <a:rPr lang="pl-PL" sz="2800" b="1" i="1" dirty="0" smtClean="0"/>
              <a:t>Pomniki rzeszowskie</a:t>
            </a:r>
            <a:endParaRPr lang="pl-PL" sz="2800" b="1" i="1" dirty="0"/>
          </a:p>
        </p:txBody>
      </p:sp>
      <p:pic>
        <p:nvPicPr>
          <p:cNvPr id="22530" name="Picture 2" descr="Rzeszów – pomnik Juliusza Słowackiego. - Jerzy_Zmihorski_stary"/>
          <p:cNvPicPr>
            <a:picLocks noChangeAspect="1" noChangeArrowheads="1"/>
          </p:cNvPicPr>
          <p:nvPr/>
        </p:nvPicPr>
        <p:blipFill>
          <a:blip r:embed="rId2" cstate="print"/>
          <a:srcRect/>
          <a:stretch>
            <a:fillRect/>
          </a:stretch>
        </p:blipFill>
        <p:spPr bwMode="auto">
          <a:xfrm>
            <a:off x="179512" y="620688"/>
            <a:ext cx="4132703" cy="5871594"/>
          </a:xfrm>
          <a:prstGeom prst="rect">
            <a:avLst/>
          </a:prstGeom>
          <a:noFill/>
        </p:spPr>
      </p:pic>
      <p:sp>
        <p:nvSpPr>
          <p:cNvPr id="6" name="Prostokąt 5"/>
          <p:cNvSpPr/>
          <p:nvPr/>
        </p:nvSpPr>
        <p:spPr>
          <a:xfrm>
            <a:off x="4427984" y="476672"/>
            <a:ext cx="4716016" cy="6632585"/>
          </a:xfrm>
          <a:prstGeom prst="rect">
            <a:avLst/>
          </a:prstGeom>
        </p:spPr>
        <p:txBody>
          <a:bodyPr wrap="square">
            <a:spAutoFit/>
          </a:bodyPr>
          <a:lstStyle/>
          <a:p>
            <a:r>
              <a:rPr lang="pl-PL" sz="1700" b="1" dirty="0" smtClean="0"/>
              <a:t>Pomnik Juliusza Słowackiego</a:t>
            </a:r>
          </a:p>
          <a:p>
            <a:r>
              <a:rPr lang="pl-PL" sz="1700" dirty="0" smtClean="0"/>
              <a:t>Postawiony jest w Parku „Solidarności” przy ul. Dąbrowskiego, tuż obok Instytutu Teologiczno-Pastoralnego im. Jana Pawła II w Rzeszowie. Jego historia sięga lat dwudziestych minionego stulecia. Najpierw poświęcono kamień węgielny pod pomnik poety. Stało się tak 27 czerwca 1927 roku, w przeddzień przywiezienia prochów Juliusza Słowackiego do Polski - z Paryża do Krakowa - </a:t>
            </a:r>
            <a:br>
              <a:rPr lang="pl-PL" sz="1700" dirty="0" smtClean="0"/>
            </a:br>
            <a:r>
              <a:rPr lang="pl-PL" sz="1700" dirty="0" smtClean="0"/>
              <a:t>i złożenia ich w katedrze wawelskiej. Kamień węgielny przetrwał 12 lat przedwojennych, okres II wojny światowej i stał do jesieni 2002 roku, kiedy odsłonięto obecny pomnik. </a:t>
            </a:r>
          </a:p>
          <a:p>
            <a:r>
              <a:rPr lang="pl-PL" sz="1700" dirty="0" smtClean="0"/>
              <a:t>Juliusz Słowacki był wielkim poetą, twórcą polskiego romantyzmu. Doceniono go dopiero po śmierci. Został pochowany na Wawelu, obok Adama Mickiewicza. </a:t>
            </a:r>
          </a:p>
          <a:p>
            <a:r>
              <a:rPr lang="pl-PL" sz="1700" dirty="0" smtClean="0"/>
              <a:t>Pomnik upamiętnia go jako wieszcza narodowego, co podkreślił marszałek Józef Piłsudski w przemówieniu wygłoszonym przy pochówku poety: „W imieniu Rządu Rzeczypospolitej polecam Panom odnieść trumnę Juliusza Słowackiego do krypty królewskiej,  bo królom był równy”. </a:t>
            </a:r>
          </a:p>
          <a:p>
            <a:endParaRPr lang="pl-PL" sz="1700" dirty="0"/>
          </a:p>
          <a:p>
            <a:endParaRPr lang="pl-PL" sz="17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Prostokąt 3"/>
          <p:cNvSpPr/>
          <p:nvPr/>
        </p:nvSpPr>
        <p:spPr>
          <a:xfrm>
            <a:off x="2339752" y="0"/>
            <a:ext cx="4680520" cy="523220"/>
          </a:xfrm>
          <a:prstGeom prst="rect">
            <a:avLst/>
          </a:prstGeom>
        </p:spPr>
        <p:txBody>
          <a:bodyPr wrap="square">
            <a:spAutoFit/>
          </a:bodyPr>
          <a:lstStyle/>
          <a:p>
            <a:pPr lvl="0" algn="ctr">
              <a:spcBef>
                <a:spcPct val="0"/>
              </a:spcBef>
              <a:defRPr/>
            </a:pPr>
            <a:r>
              <a:rPr lang="pl-PL" sz="2800" b="1" i="1" dirty="0" smtClean="0"/>
              <a:t>Pomniki rzeszowskie</a:t>
            </a:r>
            <a:endParaRPr lang="pl-PL" sz="2800" b="1" i="1" dirty="0"/>
          </a:p>
        </p:txBody>
      </p:sp>
      <p:sp>
        <p:nvSpPr>
          <p:cNvPr id="6" name="Prostokąt 5"/>
          <p:cNvSpPr/>
          <p:nvPr/>
        </p:nvSpPr>
        <p:spPr>
          <a:xfrm>
            <a:off x="323528" y="764704"/>
            <a:ext cx="8352928" cy="2031325"/>
          </a:xfrm>
          <a:prstGeom prst="rect">
            <a:avLst/>
          </a:prstGeom>
        </p:spPr>
        <p:txBody>
          <a:bodyPr wrap="square">
            <a:spAutoFit/>
          </a:bodyPr>
          <a:lstStyle/>
          <a:p>
            <a:r>
              <a:rPr lang="pl-PL" b="1" dirty="0" smtClean="0"/>
              <a:t>Pomnik</a:t>
            </a:r>
            <a:r>
              <a:rPr lang="pl-PL" dirty="0" smtClean="0"/>
              <a:t> </a:t>
            </a:r>
            <a:r>
              <a:rPr lang="pl-PL" b="1" dirty="0" smtClean="0"/>
              <a:t>Powstańców Styczniowych</a:t>
            </a:r>
            <a:endParaRPr lang="pl-PL" dirty="0" smtClean="0"/>
          </a:p>
          <a:p>
            <a:r>
              <a:rPr lang="pl-PL" dirty="0" smtClean="0"/>
              <a:t>Odsłonięto go w 1886r. na Starym Cmentarzu w Rzeszowie. Powstał w miejscu pochówku siedmiu poległych powstańców styczniowych. Ma kształt wysokiego, kamiennego kopca, na którym znajduje się herb Rzeczypospolitej i krzyż z orłem </a:t>
            </a:r>
            <a:br>
              <a:rPr lang="pl-PL" dirty="0" smtClean="0"/>
            </a:br>
            <a:r>
              <a:rPr lang="pl-PL" dirty="0" smtClean="0"/>
              <a:t>u podstawy.</a:t>
            </a:r>
          </a:p>
          <a:p>
            <a:r>
              <a:rPr lang="pl-PL" dirty="0" smtClean="0"/>
              <a:t>Pomnik upamiętnia poległych za ojczyznę powstańców styczniowych z 1863r.</a:t>
            </a:r>
          </a:p>
          <a:p>
            <a:endParaRPr lang="pl-PL" dirty="0"/>
          </a:p>
        </p:txBody>
      </p:sp>
      <p:pic>
        <p:nvPicPr>
          <p:cNvPr id="24580" name="Picture 4" descr="540x360xstary-cmentarz-rzeszow-18.jpg.pagespeed.ic.yeT2ia42MF.jpg"/>
          <p:cNvPicPr>
            <a:picLocks noChangeAspect="1" noChangeArrowheads="1"/>
          </p:cNvPicPr>
          <p:nvPr/>
        </p:nvPicPr>
        <p:blipFill>
          <a:blip r:embed="rId2" cstate="print"/>
          <a:srcRect/>
          <a:stretch>
            <a:fillRect/>
          </a:stretch>
        </p:blipFill>
        <p:spPr bwMode="auto">
          <a:xfrm>
            <a:off x="1691680" y="2852936"/>
            <a:ext cx="5508612" cy="367240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Prostokąt 1"/>
          <p:cNvSpPr/>
          <p:nvPr/>
        </p:nvSpPr>
        <p:spPr>
          <a:xfrm>
            <a:off x="2339752" y="0"/>
            <a:ext cx="4680520" cy="523220"/>
          </a:xfrm>
          <a:prstGeom prst="rect">
            <a:avLst/>
          </a:prstGeom>
        </p:spPr>
        <p:txBody>
          <a:bodyPr wrap="square">
            <a:spAutoFit/>
          </a:bodyPr>
          <a:lstStyle/>
          <a:p>
            <a:pPr lvl="0" algn="ctr">
              <a:spcBef>
                <a:spcPct val="0"/>
              </a:spcBef>
              <a:defRPr/>
            </a:pPr>
            <a:r>
              <a:rPr lang="pl-PL" sz="2800" b="1" i="1" dirty="0" smtClean="0"/>
              <a:t>Pomniki rzeszowskie</a:t>
            </a:r>
            <a:endParaRPr lang="pl-PL" sz="2800" b="1" i="1" dirty="0"/>
          </a:p>
        </p:txBody>
      </p:sp>
      <p:sp>
        <p:nvSpPr>
          <p:cNvPr id="3" name="Prostokąt 2"/>
          <p:cNvSpPr/>
          <p:nvPr/>
        </p:nvSpPr>
        <p:spPr>
          <a:xfrm>
            <a:off x="4716016" y="620688"/>
            <a:ext cx="4176464" cy="5909310"/>
          </a:xfrm>
          <a:prstGeom prst="rect">
            <a:avLst/>
          </a:prstGeom>
        </p:spPr>
        <p:txBody>
          <a:bodyPr wrap="square">
            <a:spAutoFit/>
          </a:bodyPr>
          <a:lstStyle/>
          <a:p>
            <a:r>
              <a:rPr lang="pl-PL" b="1" dirty="0" smtClean="0"/>
              <a:t>Pomnik </a:t>
            </a:r>
            <a:r>
              <a:rPr lang="pl-PL" b="1" dirty="0" err="1" smtClean="0"/>
              <a:t>płk</a:t>
            </a:r>
            <a:r>
              <a:rPr lang="pl-PL" b="1" dirty="0" smtClean="0"/>
              <a:t>. Leopolda Lisa-Kuli </a:t>
            </a:r>
            <a:r>
              <a:rPr lang="pl-PL" dirty="0" smtClean="0"/>
              <a:t>Zlokalizowany jest przy ul. Jana Matejki, naprzeciwko Placu Farnego. Pierwszy pomnik powstał w 1932r., ale został zburzony przez hitlerowców w 1940r. Dzisiejszy monument jest kopią poprzedniego, odsłonięcia dokonano </a:t>
            </a:r>
            <a:r>
              <a:rPr lang="pl-PL" dirty="0" smtClean="0"/>
              <a:t>21 listopada 1992 </a:t>
            </a:r>
            <a:r>
              <a:rPr lang="pl-PL" dirty="0" smtClean="0"/>
              <a:t>roku.</a:t>
            </a:r>
          </a:p>
          <a:p>
            <a:r>
              <a:rPr lang="pl-PL" dirty="0" smtClean="0"/>
              <a:t>Leopold Kula ps. „Lis” był  majorem piechoty Wojska Polskiego, kawalerem </a:t>
            </a:r>
            <a:r>
              <a:rPr lang="pl-PL" dirty="0" smtClean="0"/>
              <a:t> Orderu </a:t>
            </a:r>
            <a:r>
              <a:rPr lang="pl-PL" dirty="0" smtClean="0"/>
              <a:t>Virtuti </a:t>
            </a:r>
            <a:r>
              <a:rPr lang="pl-PL" dirty="0" err="1" smtClean="0"/>
              <a:t>Militari</a:t>
            </a:r>
            <a:r>
              <a:rPr lang="pl-PL" dirty="0" smtClean="0"/>
              <a:t>, pośmiertnie </a:t>
            </a:r>
            <a:r>
              <a:rPr lang="pl-PL" dirty="0" smtClean="0"/>
              <a:t>awansowanym </a:t>
            </a:r>
            <a:r>
              <a:rPr lang="pl-PL" dirty="0" smtClean="0"/>
              <a:t>do stopnia pułkownika. </a:t>
            </a:r>
            <a:br>
              <a:rPr lang="pl-PL" dirty="0" smtClean="0"/>
            </a:br>
            <a:r>
              <a:rPr lang="pl-PL" dirty="0" smtClean="0"/>
              <a:t>Miał zaledwie 17 lat, gdy wyruszył na wojnę, by walczyć w Legionach Polskich Józefa Piłsudskiego o niepodległą ojczyznę. Brał udział w wielu bitwach, w których odznaczał się wyjątkową odwagą. Zginął </a:t>
            </a:r>
            <a:br>
              <a:rPr lang="pl-PL" dirty="0" smtClean="0"/>
            </a:br>
            <a:r>
              <a:rPr lang="pl-PL" dirty="0" smtClean="0"/>
              <a:t>w walce, mając zaledwie 22 lata.</a:t>
            </a:r>
          </a:p>
          <a:p>
            <a:r>
              <a:rPr lang="pl-PL" dirty="0" smtClean="0"/>
              <a:t>Jego pomnik jest symbolem bohaterstwa </a:t>
            </a:r>
            <a:br>
              <a:rPr lang="pl-PL" dirty="0" smtClean="0"/>
            </a:br>
            <a:r>
              <a:rPr lang="pl-PL" dirty="0" smtClean="0"/>
              <a:t>i patriotyzmu młodych Polaków gotowych do oddania życia za swoją ojczyznę.  </a:t>
            </a:r>
            <a:endParaRPr lang="pl-PL" dirty="0"/>
          </a:p>
        </p:txBody>
      </p:sp>
      <p:pic>
        <p:nvPicPr>
          <p:cNvPr id="23556" name="Picture 4" descr="Znalezione obrazy dla zapytania pomnik lisa kuli w rzeszowie"/>
          <p:cNvPicPr>
            <a:picLocks noChangeAspect="1" noChangeArrowheads="1"/>
          </p:cNvPicPr>
          <p:nvPr/>
        </p:nvPicPr>
        <p:blipFill>
          <a:blip r:embed="rId3" cstate="print"/>
          <a:srcRect/>
          <a:stretch>
            <a:fillRect/>
          </a:stretch>
        </p:blipFill>
        <p:spPr bwMode="auto">
          <a:xfrm>
            <a:off x="395536" y="620688"/>
            <a:ext cx="3930860" cy="5904656"/>
          </a:xfrm>
          <a:prstGeom prst="rect">
            <a:avLst/>
          </a:prstGeom>
          <a:noFill/>
        </p:spPr>
      </p:pic>
      <p:pic>
        <p:nvPicPr>
          <p:cNvPr id="5" name="lis kula.mp3">
            <a:hlinkClick r:id="" action="ppaction://media"/>
          </p:cNvPr>
          <p:cNvPicPr>
            <a:picLocks noRot="1" noChangeAspect="1"/>
          </p:cNvPicPr>
          <p:nvPr>
            <a:audioFile r:link="rId1"/>
          </p:nvPr>
        </p:nvPicPr>
        <p:blipFill>
          <a:blip r:embed="rId4" cstate="print"/>
          <a:stretch>
            <a:fillRect/>
          </a:stretch>
        </p:blipFill>
        <p:spPr>
          <a:xfrm>
            <a:off x="8460432" y="40466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Prostokąt 1"/>
          <p:cNvSpPr/>
          <p:nvPr/>
        </p:nvSpPr>
        <p:spPr>
          <a:xfrm>
            <a:off x="2843808" y="0"/>
            <a:ext cx="3597331" cy="523220"/>
          </a:xfrm>
          <a:prstGeom prst="rect">
            <a:avLst/>
          </a:prstGeom>
        </p:spPr>
        <p:txBody>
          <a:bodyPr wrap="none">
            <a:spAutoFit/>
          </a:bodyPr>
          <a:lstStyle/>
          <a:p>
            <a:pPr lvl="0" algn="ctr">
              <a:spcBef>
                <a:spcPct val="0"/>
              </a:spcBef>
              <a:defRPr/>
            </a:pPr>
            <a:r>
              <a:rPr lang="pl-PL" sz="2800" b="1" i="1" dirty="0" smtClean="0"/>
              <a:t>Ojcowie niepodległości</a:t>
            </a:r>
            <a:endParaRPr lang="pl-PL" sz="2800" b="1" i="1" dirty="0"/>
          </a:p>
        </p:txBody>
      </p:sp>
      <p:pic>
        <p:nvPicPr>
          <p:cNvPr id="3" name="Picture 2" descr="Józef Piłsudski: między wizją a wizerunkiem"/>
          <p:cNvPicPr>
            <a:picLocks noChangeAspect="1" noChangeArrowheads="1"/>
          </p:cNvPicPr>
          <p:nvPr/>
        </p:nvPicPr>
        <p:blipFill>
          <a:blip r:embed="rId2" cstate="print"/>
          <a:srcRect/>
          <a:stretch>
            <a:fillRect/>
          </a:stretch>
        </p:blipFill>
        <p:spPr bwMode="auto">
          <a:xfrm>
            <a:off x="323528" y="836712"/>
            <a:ext cx="4140198" cy="5688632"/>
          </a:xfrm>
          <a:prstGeom prst="rect">
            <a:avLst/>
          </a:prstGeom>
          <a:noFill/>
        </p:spPr>
      </p:pic>
      <p:sp>
        <p:nvSpPr>
          <p:cNvPr id="4" name="Prostokąt 3"/>
          <p:cNvSpPr/>
          <p:nvPr/>
        </p:nvSpPr>
        <p:spPr>
          <a:xfrm>
            <a:off x="4572000" y="548680"/>
            <a:ext cx="4572000" cy="6140142"/>
          </a:xfrm>
          <a:prstGeom prst="rect">
            <a:avLst/>
          </a:prstGeom>
        </p:spPr>
        <p:txBody>
          <a:bodyPr wrap="square">
            <a:spAutoFit/>
          </a:bodyPr>
          <a:lstStyle/>
          <a:p>
            <a:r>
              <a:rPr lang="pl-PL" b="1" dirty="0" smtClean="0"/>
              <a:t>Józef Piłsudski</a:t>
            </a:r>
          </a:p>
          <a:p>
            <a:r>
              <a:rPr lang="pl-PL" sz="1500" dirty="0" smtClean="0"/>
              <a:t>Urodził się 5 grudnia 1867 roku w </a:t>
            </a:r>
            <a:r>
              <a:rPr lang="pl-PL" sz="1500" dirty="0" err="1" smtClean="0"/>
              <a:t>Zułowie</a:t>
            </a:r>
            <a:r>
              <a:rPr lang="pl-PL" sz="1500" dirty="0" smtClean="0"/>
              <a:t> w okolicach Wilna. Był działaczem niepodległościowym, dowódcą wojskowym, politykiem, Naczelnikiem Państwa Polskiego, Marszałkiem Polski, dwukrotnie pełnił funkcję premiera.</a:t>
            </a:r>
          </a:p>
          <a:p>
            <a:r>
              <a:rPr lang="pl-PL" sz="1500" dirty="0" smtClean="0"/>
              <a:t> W sierpniu 1914 roku wkroczył na czele I Kompanii Kadrowej na tereny Kongresówki. W październiku 1916 roku został dowódcą I Brygady Legionów Polskich, powołując jednocześnie Polską Organizację Wojskową. Po kryzysie przysięgowym  Piłsudski został uwięziony w Magdeburgu. </a:t>
            </a:r>
          </a:p>
          <a:p>
            <a:r>
              <a:rPr lang="pl-PL" sz="1500" dirty="0" smtClean="0"/>
              <a:t>10 listopada 1918 roku powrócił do Warszawy, wówczas Rada Regencyjna przekazała mu władzę jako Naczelnikowi Państwa Polskiego, a jednocześnie  uczyniła odpowiedzialnym za odbudowę Polski po zakończeniu I wojny światowej.</a:t>
            </a:r>
          </a:p>
          <a:p>
            <a:r>
              <a:rPr lang="pl-PL" sz="1500" dirty="0" smtClean="0"/>
              <a:t>W 1919 roku Piłsudski został mianowany przez Sejm Wodzem Naczelnym. Rok później przygotował </a:t>
            </a:r>
            <a:r>
              <a:rPr lang="pl-PL" sz="1500" dirty="0" smtClean="0"/>
              <a:t>plan obrony Polski </a:t>
            </a:r>
            <a:r>
              <a:rPr lang="pl-PL" sz="1500" dirty="0" smtClean="0"/>
              <a:t> przed bolszewikami, których  </a:t>
            </a:r>
            <a:r>
              <a:rPr lang="pl-PL" sz="1500" dirty="0" smtClean="0"/>
              <a:t>pokonał w słynnej  bitwie warszawskiej. </a:t>
            </a:r>
          </a:p>
          <a:p>
            <a:r>
              <a:rPr lang="pl-PL" sz="1500" dirty="0" smtClean="0"/>
              <a:t>Zmarł 12 maja 1935 roku,  ciało pochowano w krypcie pod Wieżą Srebrnych Dzwonów na  Wawelu, a jego serce obok matki, na cmentarzu w Wilnie.</a:t>
            </a:r>
          </a:p>
          <a:p>
            <a:r>
              <a:rPr lang="pl-PL" sz="1500" dirty="0" smtClean="0"/>
              <a:t>Józef Piłsudski jest symbolem walki o odzyskanie niepodległej ojczyzny.</a:t>
            </a:r>
            <a:endParaRPr lang="pl-PL" sz="1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Prostokąt 1"/>
          <p:cNvSpPr/>
          <p:nvPr/>
        </p:nvSpPr>
        <p:spPr>
          <a:xfrm>
            <a:off x="2843808" y="0"/>
            <a:ext cx="3597331" cy="523220"/>
          </a:xfrm>
          <a:prstGeom prst="rect">
            <a:avLst/>
          </a:prstGeom>
        </p:spPr>
        <p:txBody>
          <a:bodyPr wrap="none">
            <a:spAutoFit/>
          </a:bodyPr>
          <a:lstStyle/>
          <a:p>
            <a:pPr lvl="0" algn="ctr">
              <a:spcBef>
                <a:spcPct val="0"/>
              </a:spcBef>
              <a:defRPr/>
            </a:pPr>
            <a:r>
              <a:rPr lang="pl-PL" sz="2800" b="1" i="1" dirty="0" smtClean="0"/>
              <a:t>Ojcowie niepodległości</a:t>
            </a:r>
            <a:endParaRPr lang="pl-PL" sz="2800" b="1" i="1" dirty="0"/>
          </a:p>
        </p:txBody>
      </p:sp>
      <p:pic>
        <p:nvPicPr>
          <p:cNvPr id="27650" name="Picture 2" descr="Roman Dmowski in color.jpg"/>
          <p:cNvPicPr>
            <a:picLocks noChangeAspect="1" noChangeArrowheads="1"/>
          </p:cNvPicPr>
          <p:nvPr/>
        </p:nvPicPr>
        <p:blipFill>
          <a:blip r:embed="rId2" cstate="print"/>
          <a:srcRect/>
          <a:stretch>
            <a:fillRect/>
          </a:stretch>
        </p:blipFill>
        <p:spPr bwMode="auto">
          <a:xfrm>
            <a:off x="4932040" y="692696"/>
            <a:ext cx="3888432" cy="5814975"/>
          </a:xfrm>
          <a:prstGeom prst="rect">
            <a:avLst/>
          </a:prstGeom>
          <a:noFill/>
        </p:spPr>
      </p:pic>
      <p:sp>
        <p:nvSpPr>
          <p:cNvPr id="4" name="Prostokąt 3"/>
          <p:cNvSpPr/>
          <p:nvPr/>
        </p:nvSpPr>
        <p:spPr>
          <a:xfrm>
            <a:off x="0" y="394692"/>
            <a:ext cx="4572000" cy="6186309"/>
          </a:xfrm>
          <a:prstGeom prst="rect">
            <a:avLst/>
          </a:prstGeom>
        </p:spPr>
        <p:txBody>
          <a:bodyPr wrap="square">
            <a:spAutoFit/>
          </a:bodyPr>
          <a:lstStyle/>
          <a:p>
            <a:r>
              <a:rPr lang="pl-PL" b="1" dirty="0" smtClean="0"/>
              <a:t>Roman Dmowski</a:t>
            </a:r>
          </a:p>
          <a:p>
            <a:r>
              <a:rPr lang="pl-PL" sz="1400" dirty="0" smtClean="0"/>
              <a:t>Urodził się </a:t>
            </a:r>
            <a:r>
              <a:rPr lang="pl-PL" sz="1400" dirty="0" smtClean="0"/>
              <a:t> </a:t>
            </a:r>
            <a:r>
              <a:rPr lang="pl-PL" sz="1400" dirty="0" smtClean="0"/>
              <a:t>9 sierpnia1864 roku. Był pisarzem politycznym. Uczył rodaków, jak nie dać się zniszczyć zaborcom, obronić polskość i stworzyć silny naród, gotowy do odbudowania niepodległego państwa w odpowiednim momencie. Przekonywał też rządy krajów europejskich, przede wszystkim Francji i Anglii, że po wojnie Polska powinna być niepodległym państwem.         </a:t>
            </a:r>
          </a:p>
          <a:p>
            <a:r>
              <a:rPr lang="pl-PL" sz="1400" dirty="0" smtClean="0"/>
              <a:t>W czasie trwania I wojny światowej Dmowski zorganizował Komitet Narodowy Polski, od 1917  przewodniczył temu komitetowi, ale już z Paryża, gdzie emigrował. Był dobrym dyplomatą. W Paryżu uzyskał zgodę prezydenta Francji na tworzenie Armii Polskiej, która od koloru mundurów żołnierzy nosiła nazwę Błękitnej Armii. Była ona świetnie wyszkolona i nowocześnie uzbrojona, a dowodził nią gen. Józef Haller. </a:t>
            </a:r>
          </a:p>
          <a:p>
            <a:r>
              <a:rPr lang="pl-PL" sz="1400" dirty="0" smtClean="0"/>
              <a:t>Roman Dmowski, w imieniu rządu polskiego, złożył swój podpis pod traktatem pokojowym kończącym I wojnę światową. Miał duży wpływ na ustalenie zachodniej granicy Rzeczypospolitej. Dzięki jego staraniom  niepodległa Polska uzyskała też dostęp do Morza Bałtyckiego. </a:t>
            </a:r>
          </a:p>
          <a:p>
            <a:r>
              <a:rPr lang="pl-PL" sz="1400" dirty="0" smtClean="0"/>
              <a:t>W </a:t>
            </a:r>
            <a:r>
              <a:rPr lang="pl-PL" sz="1400" dirty="0" smtClean="0"/>
              <a:t>1920 roku powrócił do kraju i popadł w długoletni konflikt z Piłsudskim. W 1928 roku Dmowski kierował Ligą Narodową, utworzył wówczas Obóz Wielkiej Polski. </a:t>
            </a:r>
          </a:p>
          <a:p>
            <a:r>
              <a:rPr lang="pl-PL" sz="1400" dirty="0" smtClean="0"/>
              <a:t>Zmarł 2 stycznia 1939 roku w Drozdowie koło Łomży.</a:t>
            </a:r>
          </a:p>
          <a:p>
            <a:r>
              <a:rPr lang="pl-PL" sz="1400" dirty="0" smtClean="0"/>
              <a:t>Roman Dmowski przeszedł do historii jako zasłużony dla ojczyzny  dyplomata, który przyczynił się do odzyskania przez Polskę niepodległości.</a:t>
            </a:r>
            <a:endParaRPr lang="pl-PL"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Prostokąt 1"/>
          <p:cNvSpPr/>
          <p:nvPr/>
        </p:nvSpPr>
        <p:spPr>
          <a:xfrm>
            <a:off x="2843808" y="0"/>
            <a:ext cx="3597331" cy="523220"/>
          </a:xfrm>
          <a:prstGeom prst="rect">
            <a:avLst/>
          </a:prstGeom>
        </p:spPr>
        <p:txBody>
          <a:bodyPr wrap="none">
            <a:spAutoFit/>
          </a:bodyPr>
          <a:lstStyle/>
          <a:p>
            <a:pPr lvl="0" algn="ctr">
              <a:spcBef>
                <a:spcPct val="0"/>
              </a:spcBef>
              <a:defRPr/>
            </a:pPr>
            <a:r>
              <a:rPr lang="pl-PL" sz="2800" b="1" i="1" dirty="0" smtClean="0"/>
              <a:t>Ojcowie niepodległości</a:t>
            </a:r>
            <a:endParaRPr lang="pl-PL" sz="2800" b="1" i="1" dirty="0"/>
          </a:p>
        </p:txBody>
      </p:sp>
      <p:pic>
        <p:nvPicPr>
          <p:cNvPr id="26626" name="Picture 2" descr="Ilustracja"/>
          <p:cNvPicPr>
            <a:picLocks noChangeAspect="1" noChangeArrowheads="1"/>
          </p:cNvPicPr>
          <p:nvPr/>
        </p:nvPicPr>
        <p:blipFill>
          <a:blip r:embed="rId2" cstate="print"/>
          <a:srcRect/>
          <a:stretch>
            <a:fillRect/>
          </a:stretch>
        </p:blipFill>
        <p:spPr bwMode="auto">
          <a:xfrm>
            <a:off x="251520" y="908720"/>
            <a:ext cx="4053449" cy="5040560"/>
          </a:xfrm>
          <a:prstGeom prst="rect">
            <a:avLst/>
          </a:prstGeom>
          <a:noFill/>
        </p:spPr>
      </p:pic>
      <p:sp>
        <p:nvSpPr>
          <p:cNvPr id="4" name="Prostokąt 3"/>
          <p:cNvSpPr/>
          <p:nvPr/>
        </p:nvSpPr>
        <p:spPr>
          <a:xfrm>
            <a:off x="4355976" y="1052736"/>
            <a:ext cx="4572000" cy="5262979"/>
          </a:xfrm>
          <a:prstGeom prst="rect">
            <a:avLst/>
          </a:prstGeom>
        </p:spPr>
        <p:txBody>
          <a:bodyPr>
            <a:spAutoFit/>
          </a:bodyPr>
          <a:lstStyle/>
          <a:p>
            <a:r>
              <a:rPr lang="pl-PL" sz="1400" b="1" dirty="0" smtClean="0"/>
              <a:t>Ignacy Jan Paderewski</a:t>
            </a:r>
          </a:p>
          <a:p>
            <a:r>
              <a:rPr lang="pl-PL" sz="1400" dirty="0" smtClean="0"/>
              <a:t>Żył w latach </a:t>
            </a:r>
            <a:r>
              <a:rPr lang="pl-PL" sz="1400" dirty="0" smtClean="0"/>
              <a:t>1860 - 1941</a:t>
            </a:r>
            <a:r>
              <a:rPr lang="pl-PL" sz="1400" dirty="0" smtClean="0"/>
              <a:t>. Był nie tylko wybitnym, polskim, znanym na całym świecie pianistą i kompozytorem, ale również znakomitym politykiem i działaczem społecznym. </a:t>
            </a:r>
          </a:p>
          <a:p>
            <a:r>
              <a:rPr lang="pl-PL" sz="1400" dirty="0" smtClean="0"/>
              <a:t>Jako </a:t>
            </a:r>
            <a:r>
              <a:rPr lang="pl-PL" sz="1400" dirty="0" smtClean="0"/>
              <a:t>wielki patriota </a:t>
            </a:r>
            <a:r>
              <a:rPr lang="pl-PL" sz="1400" dirty="0" smtClean="0"/>
              <a:t>wykorzystywał swój talent, by przysłużyć się Polsce.</a:t>
            </a:r>
          </a:p>
          <a:p>
            <a:r>
              <a:rPr lang="pl-PL" sz="1400" dirty="0" smtClean="0"/>
              <a:t>W czasie I wojny światowej jego zabiegi dyplomatyczne w Stanach Zjednoczonych przyniosły wsparcie  sprawy niepodległości Polski przez amerykańskiego prezydenta.</a:t>
            </a:r>
          </a:p>
          <a:p>
            <a:r>
              <a:rPr lang="pl-PL" sz="1400" dirty="0" smtClean="0"/>
              <a:t>Był bardzo popularny. Kiedy w grudniu 1918 roku wrócił do kraju, witały go tłumy rodaków. W Poznaniu, po jego przyjeździe, Polacy chwycili za broń i przez kilka miesięcy walczyli z Niemcami, przyczyniając się do wyzwolenia Wielkopolski.</a:t>
            </a:r>
          </a:p>
          <a:p>
            <a:r>
              <a:rPr lang="pl-PL" sz="1400" dirty="0" smtClean="0"/>
              <a:t>Józef Piłsudski powierzył Ignacemu Paderewskiemu misję tworzenia rządu. To on, w imieniu Polski, złożył podpis pod traktatem wersalskim, kończącym I wojnę światową, po której Polska odzyskała niepodległość. </a:t>
            </a:r>
          </a:p>
          <a:p>
            <a:r>
              <a:rPr lang="pl-PL" sz="1400" dirty="0" smtClean="0"/>
              <a:t>Mimo że jego gabinet nie utrzymał się zbyt długo, on sam służył ojczyźnie do końca życia.</a:t>
            </a:r>
          </a:p>
          <a:p>
            <a:r>
              <a:rPr lang="pl-PL" sz="1400" dirty="0" smtClean="0"/>
              <a:t>Ignacy Jan Paderewski to wielki Polak, który służbę ojczyźnie cenił bardziej niż dostojeństwa, sławę i zaszczyty.</a:t>
            </a:r>
          </a:p>
          <a:p>
            <a:endParaRPr lang="pl-PL" sz="1400" dirty="0" smtClean="0"/>
          </a:p>
          <a:p>
            <a:endParaRPr lang="pl-PL"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Prostokąt 1"/>
          <p:cNvSpPr/>
          <p:nvPr/>
        </p:nvSpPr>
        <p:spPr>
          <a:xfrm>
            <a:off x="2843808" y="0"/>
            <a:ext cx="3597331" cy="523220"/>
          </a:xfrm>
          <a:prstGeom prst="rect">
            <a:avLst/>
          </a:prstGeom>
        </p:spPr>
        <p:txBody>
          <a:bodyPr wrap="none">
            <a:spAutoFit/>
          </a:bodyPr>
          <a:lstStyle/>
          <a:p>
            <a:pPr lvl="0" algn="ctr">
              <a:spcBef>
                <a:spcPct val="0"/>
              </a:spcBef>
              <a:defRPr/>
            </a:pPr>
            <a:r>
              <a:rPr lang="pl-PL" sz="2800" b="1" i="1" dirty="0" smtClean="0"/>
              <a:t>Ojcowie niepodległości</a:t>
            </a:r>
            <a:endParaRPr lang="pl-PL" sz="2800" b="1" i="1" dirty="0"/>
          </a:p>
        </p:txBody>
      </p:sp>
      <p:pic>
        <p:nvPicPr>
          <p:cNvPr id="25604" name="Picture 4" descr="Znalezione obrazy dla zapytania wincenty witos"/>
          <p:cNvPicPr>
            <a:picLocks noChangeAspect="1" noChangeArrowheads="1"/>
          </p:cNvPicPr>
          <p:nvPr/>
        </p:nvPicPr>
        <p:blipFill>
          <a:blip r:embed="rId2" cstate="print"/>
          <a:srcRect/>
          <a:stretch>
            <a:fillRect/>
          </a:stretch>
        </p:blipFill>
        <p:spPr bwMode="auto">
          <a:xfrm>
            <a:off x="4427984" y="692696"/>
            <a:ext cx="4248472" cy="5633843"/>
          </a:xfrm>
          <a:prstGeom prst="rect">
            <a:avLst/>
          </a:prstGeom>
          <a:noFill/>
        </p:spPr>
      </p:pic>
      <p:sp>
        <p:nvSpPr>
          <p:cNvPr id="5" name="Prostokąt 4"/>
          <p:cNvSpPr/>
          <p:nvPr/>
        </p:nvSpPr>
        <p:spPr>
          <a:xfrm>
            <a:off x="395536" y="764704"/>
            <a:ext cx="3960440" cy="5109091"/>
          </a:xfrm>
          <a:prstGeom prst="rect">
            <a:avLst/>
          </a:prstGeom>
        </p:spPr>
        <p:txBody>
          <a:bodyPr wrap="square">
            <a:spAutoFit/>
          </a:bodyPr>
          <a:lstStyle/>
          <a:p>
            <a:r>
              <a:rPr lang="pl-PL" b="1" dirty="0" smtClean="0"/>
              <a:t>Wincenty Witos</a:t>
            </a:r>
          </a:p>
          <a:p>
            <a:r>
              <a:rPr lang="pl-PL" sz="1400" dirty="0" smtClean="0"/>
              <a:t>Urodził się 23 stycznia </a:t>
            </a:r>
            <a:r>
              <a:rPr lang="pl-PL" sz="1400" dirty="0" smtClean="0"/>
              <a:t>1874r. </a:t>
            </a:r>
            <a:r>
              <a:rPr lang="pl-PL" sz="1400" dirty="0" smtClean="0"/>
              <a:t>we wsi Wierzchosławice, w rodzinie chłopskiej. Był samoukiem, mimo tego został znanym  politykiem i działaczem ruchu ludowego. Jego działania polityczne sięgają początków ruchu ludowego na ziemiach polskich, bo już w 1895 roku należał do Stronnictwa Ludowego. W latach 1908-1918 był posłem na Sejm Galicyjski. Reprezentował ludzi mieszkających i pracujących na wsi. Dobrze znał ich problemy, gdyż sam był właścicielem gospodarstwa rolnego. </a:t>
            </a:r>
          </a:p>
          <a:p>
            <a:r>
              <a:rPr lang="pl-PL" sz="1400" dirty="0" smtClean="0"/>
              <a:t>Aż trzy razy zostawał premierem polskiego rządu – po raz pierwszy w czasie wojny z bolszewikami , gdy ważyły się losy Polski.</a:t>
            </a:r>
          </a:p>
          <a:p>
            <a:r>
              <a:rPr lang="pl-PL" sz="1400" dirty="0" smtClean="0"/>
              <a:t>Zawsze przypominał, że chłopi mają wielki udział w odbudowie niepodległego państwa, ponieważ nawet pod zaborami potrafili obronić swoją ziemię, wiarę w Boga i polskość. </a:t>
            </a:r>
          </a:p>
          <a:p>
            <a:r>
              <a:rPr lang="pl-PL" sz="1400" dirty="0" smtClean="0"/>
              <a:t>Zmarł 31 października 1945 roku.</a:t>
            </a:r>
          </a:p>
          <a:p>
            <a:r>
              <a:rPr lang="pl-PL" sz="1400" dirty="0" smtClean="0"/>
              <a:t>Dziś mówimy o Wincentym Witosie jako o chłopskim przywódcy, jednym z „ojców niepodległości”. </a:t>
            </a:r>
            <a:endParaRPr lang="pl-PL"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rostokąt 1"/>
          <p:cNvSpPr/>
          <p:nvPr/>
        </p:nvSpPr>
        <p:spPr>
          <a:xfrm>
            <a:off x="3121194" y="0"/>
            <a:ext cx="3042564" cy="523220"/>
          </a:xfrm>
          <a:prstGeom prst="rect">
            <a:avLst/>
          </a:prstGeom>
        </p:spPr>
        <p:txBody>
          <a:bodyPr wrap="none">
            <a:spAutoFit/>
          </a:bodyPr>
          <a:lstStyle/>
          <a:p>
            <a:pPr lvl="0" algn="ctr">
              <a:spcBef>
                <a:spcPct val="0"/>
              </a:spcBef>
              <a:defRPr/>
            </a:pPr>
            <a:r>
              <a:rPr lang="pl-PL" sz="2800" b="1" i="1" dirty="0" smtClean="0"/>
              <a:t>Symbole narodowe</a:t>
            </a:r>
            <a:endParaRPr lang="pl-PL" sz="2800" b="1" i="1" dirty="0"/>
          </a:p>
        </p:txBody>
      </p:sp>
      <p:pic>
        <p:nvPicPr>
          <p:cNvPr id="31746" name="Picture 2" descr="Znalezione obrazy dla zapytania flaga polski"/>
          <p:cNvPicPr>
            <a:picLocks noChangeAspect="1" noChangeArrowheads="1"/>
          </p:cNvPicPr>
          <p:nvPr/>
        </p:nvPicPr>
        <p:blipFill>
          <a:blip r:embed="rId2" cstate="print"/>
          <a:srcRect/>
          <a:stretch>
            <a:fillRect/>
          </a:stretch>
        </p:blipFill>
        <p:spPr bwMode="auto">
          <a:xfrm>
            <a:off x="2051720" y="1412776"/>
            <a:ext cx="4464496" cy="3367452"/>
          </a:xfrm>
          <a:prstGeom prst="rect">
            <a:avLst/>
          </a:prstGeom>
          <a:noFill/>
        </p:spPr>
      </p:pic>
      <p:sp>
        <p:nvSpPr>
          <p:cNvPr id="31749" name="Rectangle 5"/>
          <p:cNvSpPr>
            <a:spLocks noChangeArrowheads="1"/>
          </p:cNvSpPr>
          <p:nvPr/>
        </p:nvSpPr>
        <p:spPr bwMode="auto">
          <a:xfrm rot="10800000" flipV="1">
            <a:off x="467544" y="5007659"/>
            <a:ext cx="763284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pl-PL" sz="1800" b="0" i="0" u="none" strike="noStrike" cap="none" normalizeH="0" baseline="0" dirty="0" smtClean="0">
                <a:ln>
                  <a:noFill/>
                </a:ln>
                <a:solidFill>
                  <a:schemeClr val="tx1"/>
                </a:solidFill>
                <a:effectLst/>
                <a:cs typeface="Arial" charset="0"/>
              </a:rPr>
              <a:t>Flaga Polski to prostokątna tkanina o proporcji boków 8:5, wykonana z dwóch poziomych, równoległych pasów tej samej szerokości, z których górny jest koloru białego, a dolny koloru czerwonego. </a:t>
            </a:r>
            <a:endParaRPr lang="pl-PL" dirty="0" smtClean="0"/>
          </a:p>
          <a:p>
            <a:pPr lvl="0" fontAlgn="base">
              <a:spcBef>
                <a:spcPct val="0"/>
              </a:spcBef>
              <a:spcAft>
                <a:spcPct val="0"/>
              </a:spcAft>
            </a:pPr>
            <a:r>
              <a:rPr lang="pl-PL" dirty="0" smtClean="0"/>
              <a:t>Zgodnie </a:t>
            </a:r>
            <a:r>
              <a:rPr lang="pl-PL" dirty="0" smtClean="0"/>
              <a:t>z zasadami heraldyki pas górny polskich barw narodowych reprezentuje białego orła, a dolny – czerwone pole tarczy </a:t>
            </a:r>
            <a:r>
              <a:rPr lang="pl-PL" dirty="0" smtClean="0"/>
              <a:t>herbowej.</a:t>
            </a:r>
            <a:endParaRPr kumimoji="0" lang="pl-PL" sz="1800" b="0" i="0" u="none" strike="noStrike" cap="none" normalizeH="0" baseline="0" dirty="0" smtClean="0">
              <a:ln>
                <a:noFill/>
              </a:ln>
              <a:solidFill>
                <a:schemeClr val="tx1"/>
              </a:solidFill>
              <a:effectLst/>
              <a:cs typeface="Arial" charset="0"/>
            </a:endParaRPr>
          </a:p>
        </p:txBody>
      </p:sp>
      <p:sp>
        <p:nvSpPr>
          <p:cNvPr id="8" name="Prostokąt 7"/>
          <p:cNvSpPr/>
          <p:nvPr/>
        </p:nvSpPr>
        <p:spPr>
          <a:xfrm>
            <a:off x="467544" y="476672"/>
            <a:ext cx="7776864" cy="923330"/>
          </a:xfrm>
          <a:prstGeom prst="rect">
            <a:avLst/>
          </a:prstGeom>
          <a:noFill/>
        </p:spPr>
        <p:txBody>
          <a:bodyPr wrap="square" lIns="91440" tIns="45720" rIns="91440" bIns="45720">
            <a:spAutoFit/>
          </a:bodyPr>
          <a:lstStyle/>
          <a:p>
            <a:pPr algn="ctr"/>
            <a:r>
              <a:rPr lang="pl-PL"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FLAGA  POLSKI</a:t>
            </a:r>
            <a:endParaRPr lang="pl-PL"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rostokąt 1"/>
          <p:cNvSpPr/>
          <p:nvPr/>
        </p:nvSpPr>
        <p:spPr>
          <a:xfrm>
            <a:off x="3121194" y="0"/>
            <a:ext cx="3042564" cy="523220"/>
          </a:xfrm>
          <a:prstGeom prst="rect">
            <a:avLst/>
          </a:prstGeom>
        </p:spPr>
        <p:txBody>
          <a:bodyPr wrap="none">
            <a:spAutoFit/>
          </a:bodyPr>
          <a:lstStyle/>
          <a:p>
            <a:pPr lvl="0" algn="ctr">
              <a:spcBef>
                <a:spcPct val="0"/>
              </a:spcBef>
              <a:defRPr/>
            </a:pPr>
            <a:r>
              <a:rPr lang="pl-PL" sz="2800" b="1" i="1" dirty="0" smtClean="0"/>
              <a:t>Symbole narodowe</a:t>
            </a:r>
            <a:endParaRPr lang="pl-PL" sz="2800" b="1" i="1" dirty="0"/>
          </a:p>
        </p:txBody>
      </p:sp>
      <p:sp>
        <p:nvSpPr>
          <p:cNvPr id="4" name="Prostokąt 3"/>
          <p:cNvSpPr/>
          <p:nvPr/>
        </p:nvSpPr>
        <p:spPr>
          <a:xfrm>
            <a:off x="323528" y="1268761"/>
            <a:ext cx="8496944" cy="1477328"/>
          </a:xfrm>
          <a:prstGeom prst="rect">
            <a:avLst/>
          </a:prstGeom>
        </p:spPr>
        <p:txBody>
          <a:bodyPr wrap="square">
            <a:spAutoFit/>
          </a:bodyPr>
          <a:lstStyle/>
          <a:p>
            <a:r>
              <a:rPr lang="pl-PL" dirty="0" smtClean="0"/>
              <a:t>Polskim hymnem państwowym, od 1927 roku, jest pieśń pod tytułem „Mazurek Dąbrowskiego”. Słowa </a:t>
            </a:r>
            <a:r>
              <a:rPr lang="pl-PL" dirty="0" smtClean="0"/>
              <a:t>hymnu - pierwotnie </a:t>
            </a:r>
            <a:r>
              <a:rPr lang="pl-PL" dirty="0" smtClean="0"/>
              <a:t>„</a:t>
            </a:r>
            <a:r>
              <a:rPr lang="pl-PL" i="1" dirty="0" smtClean="0"/>
              <a:t>Pieśni Legionów Polskich we Włoszech</a:t>
            </a:r>
            <a:r>
              <a:rPr lang="pl-PL" i="1" dirty="0" smtClean="0"/>
              <a:t>” - </a:t>
            </a:r>
            <a:r>
              <a:rPr lang="pl-PL" dirty="0" smtClean="0"/>
              <a:t> </a:t>
            </a:r>
            <a:r>
              <a:rPr lang="pl-PL" dirty="0" smtClean="0"/>
              <a:t>zostały napisane przez Józefa Wybickiego.  Autor muzyki jest nieznany. </a:t>
            </a:r>
          </a:p>
          <a:p>
            <a:r>
              <a:rPr lang="pl-PL" dirty="0" smtClean="0"/>
              <a:t>Aktualne słowa </a:t>
            </a:r>
            <a:r>
              <a:rPr lang="pl-PL" dirty="0" smtClean="0"/>
              <a:t>hymnu </a:t>
            </a:r>
            <a:r>
              <a:rPr lang="pl-PL" dirty="0" smtClean="0"/>
              <a:t>Polski są następujące: </a:t>
            </a:r>
          </a:p>
          <a:p>
            <a:endParaRPr lang="pl-PL" dirty="0"/>
          </a:p>
        </p:txBody>
      </p:sp>
      <p:sp>
        <p:nvSpPr>
          <p:cNvPr id="5" name="Prostokąt 4"/>
          <p:cNvSpPr/>
          <p:nvPr/>
        </p:nvSpPr>
        <p:spPr>
          <a:xfrm>
            <a:off x="683568" y="2564904"/>
            <a:ext cx="3275856" cy="4585871"/>
          </a:xfrm>
          <a:prstGeom prst="rect">
            <a:avLst/>
          </a:prstGeom>
        </p:spPr>
        <p:txBody>
          <a:bodyPr wrap="square">
            <a:spAutoFit/>
          </a:bodyPr>
          <a:lstStyle/>
          <a:p>
            <a:r>
              <a:rPr lang="pl-PL" sz="1600" i="1" dirty="0" smtClean="0"/>
              <a:t>Jeszcze Polska nie zginęła,</a:t>
            </a:r>
            <a:br>
              <a:rPr lang="pl-PL" sz="1600" i="1" dirty="0" smtClean="0"/>
            </a:br>
            <a:r>
              <a:rPr lang="pl-PL" sz="1600" i="1" dirty="0" smtClean="0"/>
              <a:t>Kiedy my żyjemy.</a:t>
            </a:r>
            <a:br>
              <a:rPr lang="pl-PL" sz="1600" i="1" dirty="0" smtClean="0"/>
            </a:br>
            <a:r>
              <a:rPr lang="pl-PL" sz="1600" i="1" dirty="0" smtClean="0"/>
              <a:t>Co nam obca przemoc wzięła,</a:t>
            </a:r>
            <a:br>
              <a:rPr lang="pl-PL" sz="1600" i="1" dirty="0" smtClean="0"/>
            </a:br>
            <a:r>
              <a:rPr lang="pl-PL" sz="1600" i="1" dirty="0" smtClean="0"/>
              <a:t>Szablą odbierzemy.</a:t>
            </a:r>
            <a:br>
              <a:rPr lang="pl-PL" sz="1600" i="1" dirty="0" smtClean="0"/>
            </a:br>
            <a:r>
              <a:rPr lang="pl-PL" sz="1600" i="1" dirty="0" smtClean="0"/>
              <a:t/>
            </a:r>
            <a:br>
              <a:rPr lang="pl-PL" sz="1600" i="1" dirty="0" smtClean="0"/>
            </a:br>
            <a:r>
              <a:rPr lang="pl-PL" sz="1600" i="1" dirty="0" smtClean="0"/>
              <a:t>Marsz, </a:t>
            </a:r>
            <a:r>
              <a:rPr lang="pl-PL" sz="1600" i="1" dirty="0" err="1" smtClean="0"/>
              <a:t>marsz</a:t>
            </a:r>
            <a:r>
              <a:rPr lang="pl-PL" sz="1600" i="1" dirty="0" smtClean="0"/>
              <a:t> Dąbrowski,</a:t>
            </a:r>
            <a:br>
              <a:rPr lang="pl-PL" sz="1600" i="1" dirty="0" smtClean="0"/>
            </a:br>
            <a:r>
              <a:rPr lang="pl-PL" sz="1600" i="1" dirty="0" smtClean="0"/>
              <a:t>Z ziemi włoskiej do Polski.</a:t>
            </a:r>
            <a:br>
              <a:rPr lang="pl-PL" sz="1600" i="1" dirty="0" smtClean="0"/>
            </a:br>
            <a:r>
              <a:rPr lang="pl-PL" sz="1600" i="1" dirty="0" smtClean="0"/>
              <a:t>Za twoim przewodem</a:t>
            </a:r>
            <a:br>
              <a:rPr lang="pl-PL" sz="1600" i="1" dirty="0" smtClean="0"/>
            </a:br>
            <a:r>
              <a:rPr lang="pl-PL" sz="1600" i="1" dirty="0" err="1" smtClean="0"/>
              <a:t>Złączym</a:t>
            </a:r>
            <a:r>
              <a:rPr lang="pl-PL" sz="1600" i="1" dirty="0" smtClean="0"/>
              <a:t> się z narodem.</a:t>
            </a:r>
            <a:br>
              <a:rPr lang="pl-PL" sz="1600" i="1" dirty="0" smtClean="0"/>
            </a:br>
            <a:r>
              <a:rPr lang="pl-PL" sz="1600" i="1" dirty="0" smtClean="0"/>
              <a:t/>
            </a:r>
            <a:br>
              <a:rPr lang="pl-PL" sz="1600" i="1" dirty="0" smtClean="0"/>
            </a:br>
            <a:r>
              <a:rPr lang="pl-PL" sz="1600" i="1" dirty="0" err="1" smtClean="0"/>
              <a:t>Przejdziem</a:t>
            </a:r>
            <a:r>
              <a:rPr lang="pl-PL" sz="1600" i="1" dirty="0" smtClean="0"/>
              <a:t> Wisłę, </a:t>
            </a:r>
            <a:r>
              <a:rPr lang="pl-PL" sz="1600" i="1" dirty="0" err="1" smtClean="0"/>
              <a:t>przejdziem</a:t>
            </a:r>
            <a:r>
              <a:rPr lang="pl-PL" sz="1600" i="1" dirty="0" smtClean="0"/>
              <a:t> Wartę,</a:t>
            </a:r>
            <a:br>
              <a:rPr lang="pl-PL" sz="1600" i="1" dirty="0" smtClean="0"/>
            </a:br>
            <a:r>
              <a:rPr lang="pl-PL" sz="1600" i="1" dirty="0" err="1" smtClean="0"/>
              <a:t>Będziem</a:t>
            </a:r>
            <a:r>
              <a:rPr lang="pl-PL" sz="1600" i="1" dirty="0" smtClean="0"/>
              <a:t> Polakami.</a:t>
            </a:r>
            <a:br>
              <a:rPr lang="pl-PL" sz="1600" i="1" dirty="0" smtClean="0"/>
            </a:br>
            <a:r>
              <a:rPr lang="pl-PL" sz="1600" i="1" dirty="0" smtClean="0"/>
              <a:t>Dał nam przykład Bonaparte,</a:t>
            </a:r>
            <a:br>
              <a:rPr lang="pl-PL" sz="1600" i="1" dirty="0" smtClean="0"/>
            </a:br>
            <a:r>
              <a:rPr lang="pl-PL" sz="1600" i="1" dirty="0" smtClean="0"/>
              <a:t>Jak zwyciężać mamy.</a:t>
            </a:r>
            <a:br>
              <a:rPr lang="pl-PL" sz="1600" i="1" dirty="0" smtClean="0"/>
            </a:br>
            <a:r>
              <a:rPr lang="pl-PL" sz="1600" i="1" dirty="0" smtClean="0"/>
              <a:t/>
            </a:r>
            <a:br>
              <a:rPr lang="pl-PL" sz="1600" i="1" dirty="0" smtClean="0"/>
            </a:br>
            <a:r>
              <a:rPr lang="pl-PL" sz="1600" i="1" dirty="0" smtClean="0"/>
              <a:t>Marsz, marsz...</a:t>
            </a:r>
            <a:r>
              <a:rPr lang="pl-PL" i="1" dirty="0" smtClean="0"/>
              <a:t/>
            </a:r>
            <a:br>
              <a:rPr lang="pl-PL" i="1" dirty="0" smtClean="0"/>
            </a:br>
            <a:r>
              <a:rPr lang="pl-PL" i="1" dirty="0" smtClean="0"/>
              <a:t/>
            </a:r>
            <a:br>
              <a:rPr lang="pl-PL" i="1" dirty="0" smtClean="0"/>
            </a:br>
            <a:endParaRPr lang="pl-PL" dirty="0"/>
          </a:p>
        </p:txBody>
      </p:sp>
      <p:sp>
        <p:nvSpPr>
          <p:cNvPr id="6" name="Prostokąt 5"/>
          <p:cNvSpPr/>
          <p:nvPr/>
        </p:nvSpPr>
        <p:spPr>
          <a:xfrm>
            <a:off x="4644008" y="2852936"/>
            <a:ext cx="2952328" cy="3293209"/>
          </a:xfrm>
          <a:prstGeom prst="rect">
            <a:avLst/>
          </a:prstGeom>
        </p:spPr>
        <p:txBody>
          <a:bodyPr wrap="square">
            <a:spAutoFit/>
          </a:bodyPr>
          <a:lstStyle/>
          <a:p>
            <a:r>
              <a:rPr lang="pl-PL" sz="1600" i="1" dirty="0" smtClean="0"/>
              <a:t>Jak Czarniecki do Poznania</a:t>
            </a:r>
            <a:br>
              <a:rPr lang="pl-PL" sz="1600" i="1" dirty="0" smtClean="0"/>
            </a:br>
            <a:r>
              <a:rPr lang="pl-PL" sz="1600" i="1" dirty="0" smtClean="0"/>
              <a:t>Po szwedzkim zaborze,</a:t>
            </a:r>
            <a:br>
              <a:rPr lang="pl-PL" sz="1600" i="1" dirty="0" smtClean="0"/>
            </a:br>
            <a:r>
              <a:rPr lang="pl-PL" sz="1600" i="1" dirty="0" smtClean="0"/>
              <a:t>Dla ojczyzny ratowania</a:t>
            </a:r>
            <a:br>
              <a:rPr lang="pl-PL" sz="1600" i="1" dirty="0" smtClean="0"/>
            </a:br>
            <a:r>
              <a:rPr lang="pl-PL" sz="1600" i="1" dirty="0" smtClean="0"/>
              <a:t>Wrócim się przez morze.</a:t>
            </a:r>
            <a:br>
              <a:rPr lang="pl-PL" sz="1600" i="1" dirty="0" smtClean="0"/>
            </a:br>
            <a:r>
              <a:rPr lang="pl-PL" sz="1600" i="1" dirty="0" smtClean="0"/>
              <a:t/>
            </a:r>
            <a:br>
              <a:rPr lang="pl-PL" sz="1600" i="1" dirty="0" smtClean="0"/>
            </a:br>
            <a:r>
              <a:rPr lang="pl-PL" sz="1600" i="1" dirty="0" smtClean="0"/>
              <a:t>Marsz, marsz...</a:t>
            </a:r>
            <a:br>
              <a:rPr lang="pl-PL" sz="1600" i="1" dirty="0" smtClean="0"/>
            </a:br>
            <a:r>
              <a:rPr lang="pl-PL" sz="1600" i="1" dirty="0" smtClean="0"/>
              <a:t/>
            </a:r>
            <a:br>
              <a:rPr lang="pl-PL" sz="1600" i="1" dirty="0" smtClean="0"/>
            </a:br>
            <a:r>
              <a:rPr lang="pl-PL" sz="1600" i="1" dirty="0" smtClean="0"/>
              <a:t>Już tam ojciec do swej Basi</a:t>
            </a:r>
            <a:br>
              <a:rPr lang="pl-PL" sz="1600" i="1" dirty="0" smtClean="0"/>
            </a:br>
            <a:r>
              <a:rPr lang="pl-PL" sz="1600" i="1" dirty="0" smtClean="0"/>
              <a:t>Mówi </a:t>
            </a:r>
            <a:r>
              <a:rPr lang="pl-PL" sz="1600" i="1" dirty="0" smtClean="0"/>
              <a:t>zapłakany - </a:t>
            </a:r>
            <a:r>
              <a:rPr lang="pl-PL" sz="1600" i="1" dirty="0" smtClean="0"/>
              <a:t/>
            </a:r>
            <a:br>
              <a:rPr lang="pl-PL" sz="1600" i="1" dirty="0" smtClean="0"/>
            </a:br>
            <a:r>
              <a:rPr lang="pl-PL" sz="1600" i="1" dirty="0" smtClean="0"/>
              <a:t>Słuchaj jeno, pono nasi</a:t>
            </a:r>
            <a:br>
              <a:rPr lang="pl-PL" sz="1600" i="1" dirty="0" smtClean="0"/>
            </a:br>
            <a:r>
              <a:rPr lang="pl-PL" sz="1600" i="1" dirty="0" smtClean="0"/>
              <a:t>Biją w tarabany.</a:t>
            </a:r>
            <a:br>
              <a:rPr lang="pl-PL" sz="1600" i="1" dirty="0" smtClean="0"/>
            </a:br>
            <a:r>
              <a:rPr lang="pl-PL" sz="1600" i="1" dirty="0" smtClean="0"/>
              <a:t/>
            </a:r>
            <a:br>
              <a:rPr lang="pl-PL" sz="1600" i="1" dirty="0" smtClean="0"/>
            </a:br>
            <a:r>
              <a:rPr lang="pl-PL" sz="1600" i="1" dirty="0" smtClean="0"/>
              <a:t>Marsz, marsz...</a:t>
            </a:r>
            <a:endParaRPr lang="pl-PL" sz="1600" dirty="0"/>
          </a:p>
        </p:txBody>
      </p:sp>
      <p:sp>
        <p:nvSpPr>
          <p:cNvPr id="8" name="Prostokąt 7"/>
          <p:cNvSpPr/>
          <p:nvPr/>
        </p:nvSpPr>
        <p:spPr>
          <a:xfrm>
            <a:off x="467544" y="476672"/>
            <a:ext cx="7776864" cy="923330"/>
          </a:xfrm>
          <a:prstGeom prst="rect">
            <a:avLst/>
          </a:prstGeom>
          <a:noFill/>
        </p:spPr>
        <p:txBody>
          <a:bodyPr wrap="square" lIns="91440" tIns="45720" rIns="91440" bIns="45720">
            <a:spAutoFit/>
          </a:bodyPr>
          <a:lstStyle/>
          <a:p>
            <a:pPr algn="ctr"/>
            <a:r>
              <a:rPr lang="pl-PL"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HYMN  PAŃSTWOWY</a:t>
            </a:r>
            <a:endParaRPr lang="pl-PL"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 name="hymn.mp3">
            <a:hlinkClick r:id="" action="ppaction://media"/>
          </p:cNvPr>
          <p:cNvPicPr>
            <a:picLocks noRot="1" noChangeAspect="1"/>
          </p:cNvPicPr>
          <p:nvPr>
            <a:audioFile r:link="rId1"/>
          </p:nvPr>
        </p:nvPicPr>
        <p:blipFill>
          <a:blip r:embed="rId3" cstate="print"/>
          <a:stretch>
            <a:fillRect/>
          </a:stretch>
        </p:blipFill>
        <p:spPr>
          <a:xfrm>
            <a:off x="8028384" y="90872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2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rostokąt 1"/>
          <p:cNvSpPr/>
          <p:nvPr/>
        </p:nvSpPr>
        <p:spPr>
          <a:xfrm>
            <a:off x="3121194" y="0"/>
            <a:ext cx="3042564" cy="523220"/>
          </a:xfrm>
          <a:prstGeom prst="rect">
            <a:avLst/>
          </a:prstGeom>
        </p:spPr>
        <p:txBody>
          <a:bodyPr wrap="none">
            <a:spAutoFit/>
          </a:bodyPr>
          <a:lstStyle/>
          <a:p>
            <a:pPr lvl="0" algn="ctr">
              <a:spcBef>
                <a:spcPct val="0"/>
              </a:spcBef>
              <a:defRPr/>
            </a:pPr>
            <a:r>
              <a:rPr lang="pl-PL" sz="2800" b="1" i="1" dirty="0" smtClean="0"/>
              <a:t>Symbole narodowe</a:t>
            </a:r>
            <a:endParaRPr lang="pl-PL" sz="2800" b="1" i="1" dirty="0"/>
          </a:p>
        </p:txBody>
      </p:sp>
      <p:pic>
        <p:nvPicPr>
          <p:cNvPr id="29698" name="Picture 2" descr="Znalezione obrazy dla zapytania godło polski"/>
          <p:cNvPicPr>
            <a:picLocks noChangeAspect="1" noChangeArrowheads="1"/>
          </p:cNvPicPr>
          <p:nvPr/>
        </p:nvPicPr>
        <p:blipFill>
          <a:blip r:embed="rId2" cstate="print"/>
          <a:srcRect/>
          <a:stretch>
            <a:fillRect/>
          </a:stretch>
        </p:blipFill>
        <p:spPr bwMode="auto">
          <a:xfrm>
            <a:off x="2915816" y="692696"/>
            <a:ext cx="3280023" cy="3872403"/>
          </a:xfrm>
          <a:prstGeom prst="rect">
            <a:avLst/>
          </a:prstGeom>
          <a:noFill/>
        </p:spPr>
      </p:pic>
      <p:sp>
        <p:nvSpPr>
          <p:cNvPr id="4" name="Prostokąt 3"/>
          <p:cNvSpPr/>
          <p:nvPr/>
        </p:nvSpPr>
        <p:spPr>
          <a:xfrm>
            <a:off x="611560" y="4869160"/>
            <a:ext cx="7992888" cy="1477328"/>
          </a:xfrm>
          <a:prstGeom prst="rect">
            <a:avLst/>
          </a:prstGeom>
        </p:spPr>
        <p:txBody>
          <a:bodyPr wrap="square">
            <a:spAutoFit/>
          </a:bodyPr>
          <a:lstStyle/>
          <a:p>
            <a:r>
              <a:rPr lang="pl-PL" dirty="0" smtClean="0"/>
              <a:t>Biały orzeł w koronie na czerwonym tle - tak w skrócie można opisać godło Polski. </a:t>
            </a:r>
          </a:p>
          <a:p>
            <a:r>
              <a:rPr lang="pl-PL" dirty="0" smtClean="0"/>
              <a:t>Orzeł ma głowę zwróconą w prawą stronę, rozwinięte skrzydła, korona, dziób i szpony są koloru złotego. Orzeł umieszczony jest na czerwonej tarczy. </a:t>
            </a:r>
          </a:p>
          <a:p>
            <a:r>
              <a:rPr lang="pl-PL" dirty="0" smtClean="0"/>
              <a:t>Orła </a:t>
            </a:r>
            <a:r>
              <a:rPr lang="pl-PL" dirty="0" smtClean="0"/>
              <a:t>w koronie jako godło państwowe wprowadzono ustawą uchwaloną przez </a:t>
            </a:r>
            <a:r>
              <a:rPr lang="pl-PL" dirty="0" smtClean="0"/>
              <a:t>Sejm Ustawodawczy 1 </a:t>
            </a:r>
            <a:r>
              <a:rPr lang="pl-PL" dirty="0" smtClean="0"/>
              <a:t>sierpnia </a:t>
            </a:r>
            <a:r>
              <a:rPr lang="pl-PL" dirty="0" smtClean="0"/>
              <a:t>1919 roku.</a:t>
            </a:r>
            <a:endParaRPr lang="pl-PL" dirty="0"/>
          </a:p>
        </p:txBody>
      </p:sp>
      <p:sp>
        <p:nvSpPr>
          <p:cNvPr id="7" name="Prostokąt 6"/>
          <p:cNvSpPr/>
          <p:nvPr/>
        </p:nvSpPr>
        <p:spPr>
          <a:xfrm>
            <a:off x="395536" y="1700808"/>
            <a:ext cx="2297425" cy="923330"/>
          </a:xfrm>
          <a:prstGeom prst="rect">
            <a:avLst/>
          </a:prstGeom>
          <a:noFill/>
        </p:spPr>
        <p:txBody>
          <a:bodyPr wrap="none" lIns="91440" tIns="45720" rIns="91440" bIns="45720">
            <a:spAutoFit/>
          </a:bodyPr>
          <a:lstStyle/>
          <a:p>
            <a:pPr algn="ctr"/>
            <a:r>
              <a:rPr lang="pl-PL"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GODŁO</a:t>
            </a:r>
            <a:endParaRPr lang="pl-PL"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rostokąt 7"/>
          <p:cNvSpPr/>
          <p:nvPr/>
        </p:nvSpPr>
        <p:spPr>
          <a:xfrm>
            <a:off x="6444208" y="1700808"/>
            <a:ext cx="2204451" cy="923330"/>
          </a:xfrm>
          <a:prstGeom prst="rect">
            <a:avLst/>
          </a:prstGeom>
          <a:noFill/>
        </p:spPr>
        <p:txBody>
          <a:bodyPr wrap="none" lIns="91440" tIns="45720" rIns="91440" bIns="45720">
            <a:spAutoFit/>
          </a:bodyPr>
          <a:lstStyle/>
          <a:p>
            <a:pPr algn="ctr"/>
            <a:r>
              <a:rPr lang="pl-PL"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POLSKI</a:t>
            </a:r>
            <a:endParaRPr lang="pl-PL"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pole tekstowe 3"/>
          <p:cNvSpPr txBox="1"/>
          <p:nvPr/>
        </p:nvSpPr>
        <p:spPr>
          <a:xfrm>
            <a:off x="395536" y="4365104"/>
            <a:ext cx="8208912" cy="2308324"/>
          </a:xfrm>
          <a:prstGeom prst="rect">
            <a:avLst/>
          </a:prstGeom>
          <a:noFill/>
        </p:spPr>
        <p:txBody>
          <a:bodyPr wrap="square" rtlCol="0">
            <a:spAutoFit/>
          </a:bodyPr>
          <a:lstStyle/>
          <a:p>
            <a:r>
              <a:rPr lang="pl-PL" b="1" dirty="0" smtClean="0"/>
              <a:t>Zabór ziem Rzeczypospolitej dokonany przez Rosję, Prusy i Austrię na mocy traktatu podpisanego 5 VIII 1772r., w którym zaborcy powoływali się na rozkład państwa polskiego oraz swe rzekome historyczne prawa do zajmowanych obszarów. Bezpośrednią przyczyną rozbioru </a:t>
            </a:r>
            <a:r>
              <a:rPr lang="pl-PL" b="1" dirty="0" smtClean="0"/>
              <a:t>była </a:t>
            </a:r>
            <a:r>
              <a:rPr lang="pl-PL" b="1" dirty="0" smtClean="0"/>
              <a:t>wojna domowa w Polsce (konfederacja barska). W ramach podziału Prusy otrzymały Prusy Królewskie, biskupstwo warmińskie oraz </a:t>
            </a:r>
            <a:r>
              <a:rPr lang="pl-PL" b="1" dirty="0" smtClean="0"/>
              <a:t>północną część </a:t>
            </a:r>
            <a:r>
              <a:rPr lang="pl-PL" b="1" dirty="0" smtClean="0"/>
              <a:t>Wielkopolski i Kujaw, Rosja zajęła ziemie na wschód od linii Dźwiny i Dniepru, a Austria przyłączyła Podole po rzekę Zbrucz oraz obszar Małopolski na południe od Wisły.</a:t>
            </a:r>
            <a:endParaRPr lang="pl-PL" b="1" dirty="0"/>
          </a:p>
        </p:txBody>
      </p:sp>
      <p:pic>
        <p:nvPicPr>
          <p:cNvPr id="10242" name="Picture 2" descr="https://upload.wikimedia.org/wikipedia/commons/thumb/4/43/First_Partition_of_Poland1772.png/800px-First_Partition_of_Poland1772.png"/>
          <p:cNvPicPr>
            <a:picLocks noChangeAspect="1" noChangeArrowheads="1"/>
          </p:cNvPicPr>
          <p:nvPr/>
        </p:nvPicPr>
        <p:blipFill>
          <a:blip r:embed="rId2" cstate="print"/>
          <a:srcRect/>
          <a:stretch>
            <a:fillRect/>
          </a:stretch>
        </p:blipFill>
        <p:spPr bwMode="auto">
          <a:xfrm>
            <a:off x="179512" y="692696"/>
            <a:ext cx="3752033" cy="2952328"/>
          </a:xfrm>
          <a:prstGeom prst="rect">
            <a:avLst/>
          </a:prstGeom>
          <a:noFill/>
        </p:spPr>
      </p:pic>
      <p:pic>
        <p:nvPicPr>
          <p:cNvPr id="10244" name="Picture 4" descr="Podobny obraz"/>
          <p:cNvPicPr>
            <a:picLocks noChangeAspect="1" noChangeArrowheads="1"/>
          </p:cNvPicPr>
          <p:nvPr/>
        </p:nvPicPr>
        <p:blipFill>
          <a:blip r:embed="rId3" cstate="print"/>
          <a:srcRect/>
          <a:stretch>
            <a:fillRect/>
          </a:stretch>
        </p:blipFill>
        <p:spPr bwMode="auto">
          <a:xfrm>
            <a:off x="4139952" y="836712"/>
            <a:ext cx="4827188" cy="2743958"/>
          </a:xfrm>
          <a:prstGeom prst="rect">
            <a:avLst/>
          </a:prstGeom>
          <a:noFill/>
        </p:spPr>
      </p:pic>
      <p:sp>
        <p:nvSpPr>
          <p:cNvPr id="7" name="Prostokąt 6"/>
          <p:cNvSpPr/>
          <p:nvPr/>
        </p:nvSpPr>
        <p:spPr>
          <a:xfrm>
            <a:off x="1619672" y="3573016"/>
            <a:ext cx="5618589" cy="923330"/>
          </a:xfrm>
          <a:prstGeom prst="rect">
            <a:avLst/>
          </a:prstGeom>
          <a:noFill/>
        </p:spPr>
        <p:txBody>
          <a:bodyPr wrap="none" lIns="91440" tIns="45720" rIns="91440" bIns="45720">
            <a:spAutoFit/>
          </a:bodyPr>
          <a:lstStyle/>
          <a:p>
            <a:pPr algn="ctr"/>
            <a:r>
              <a:rPr lang="pl-PL"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  ROZBIÓR  POLSKI</a:t>
            </a:r>
            <a:endParaRPr lang="pl-PL"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Tytuł 1"/>
          <p:cNvSpPr txBox="1">
            <a:spLocks noGrp="1"/>
          </p:cNvSpPr>
          <p:nvPr>
            <p:ph type="title"/>
          </p:nvPr>
        </p:nvSpPr>
        <p:spPr>
          <a:xfrm>
            <a:off x="1692275" y="0"/>
            <a:ext cx="5903913" cy="504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1" u="none" strike="noStrike" kern="1200" cap="none" spc="0" normalizeH="0" baseline="0" noProof="0" dirty="0" smtClean="0">
                <a:ln>
                  <a:noFill/>
                </a:ln>
                <a:solidFill>
                  <a:srgbClr val="FF0000"/>
                </a:solidFill>
                <a:effectLst/>
                <a:uLnTx/>
                <a:uFillTx/>
                <a:latin typeface="+mj-lt"/>
                <a:ea typeface="+mj-ea"/>
                <a:cs typeface="+mj-cs"/>
              </a:rPr>
              <a:t>Jak Polska zniknęła z map Europy? </a:t>
            </a:r>
            <a:r>
              <a:rPr lang="pl-PL" sz="2000" b="1" i="1" dirty="0" smtClean="0">
                <a:latin typeface="+mj-lt"/>
                <a:ea typeface="+mj-ea"/>
                <a:cs typeface="+mj-cs"/>
              </a:rPr>
              <a:t>- </a:t>
            </a:r>
            <a:r>
              <a:rPr lang="pl-PL" sz="2000" b="1" i="1" dirty="0" err="1" smtClean="0">
                <a:latin typeface="+mj-lt"/>
                <a:ea typeface="+mj-ea"/>
                <a:cs typeface="+mj-cs"/>
              </a:rPr>
              <a:t>r</a:t>
            </a:r>
            <a:r>
              <a:rPr kumimoji="0" lang="pl-PL" sz="2000" b="1" i="1" u="none" strike="noStrike" kern="1200" cap="none" spc="0" normalizeH="0" baseline="0" noProof="0" dirty="0" err="1" smtClean="0">
                <a:ln>
                  <a:noFill/>
                </a:ln>
                <a:solidFill>
                  <a:schemeClr val="tx1"/>
                </a:solidFill>
                <a:effectLst/>
                <a:uLnTx/>
                <a:uFillTx/>
                <a:latin typeface="+mj-lt"/>
                <a:ea typeface="+mj-ea"/>
                <a:cs typeface="+mj-cs"/>
              </a:rPr>
              <a:t>ozbiory</a:t>
            </a:r>
            <a:r>
              <a:rPr kumimoji="0" lang="pl-PL" sz="2000" b="1" i="1" u="none" strike="noStrike" kern="1200" cap="none" spc="0" normalizeH="0" baseline="0" noProof="0" dirty="0" smtClean="0">
                <a:ln>
                  <a:noFill/>
                </a:ln>
                <a:solidFill>
                  <a:schemeClr val="tx1"/>
                </a:solidFill>
                <a:effectLst/>
                <a:uLnTx/>
                <a:uFillTx/>
                <a:latin typeface="+mj-lt"/>
                <a:ea typeface="+mj-ea"/>
                <a:cs typeface="+mj-cs"/>
              </a:rPr>
              <a:t> Polski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0000">
              <a:schemeClr val="bg1"/>
            </a:gs>
            <a:gs pos="42000">
              <a:schemeClr val="bg1"/>
            </a:gs>
            <a:gs pos="26000">
              <a:schemeClr val="bg1"/>
            </a:gs>
            <a:gs pos="36000">
              <a:schemeClr val="bg1"/>
            </a:gs>
            <a:gs pos="0">
              <a:schemeClr val="bg1"/>
            </a:gs>
            <a:gs pos="90000">
              <a:srgbClr val="FF0000"/>
            </a:gs>
            <a:gs pos="59000">
              <a:srgbClr val="FF0000"/>
            </a:gs>
            <a:gs pos="71000">
              <a:srgbClr val="FC0404"/>
            </a:gs>
            <a:gs pos="49000">
              <a:srgbClr val="EBDAD4"/>
            </a:gs>
            <a:gs pos="96000">
              <a:srgbClr val="FF0000"/>
            </a:gs>
          </a:gsLst>
          <a:lin ang="5400000" scaled="0"/>
        </a:gradFill>
        <a:effectLst/>
      </p:bgPr>
    </p:bg>
    <p:spTree>
      <p:nvGrpSpPr>
        <p:cNvPr id="1" name=""/>
        <p:cNvGrpSpPr/>
        <p:nvPr/>
      </p:nvGrpSpPr>
      <p:grpSpPr>
        <a:xfrm>
          <a:off x="0" y="0"/>
          <a:ext cx="0" cy="0"/>
          <a:chOff x="0" y="0"/>
          <a:chExt cx="0" cy="0"/>
        </a:xfrm>
      </p:grpSpPr>
      <p:pic>
        <p:nvPicPr>
          <p:cNvPr id="3" name="wolnosc - M.Grechuta - obci. wycisz..mp3">
            <a:hlinkClick r:id="" action="ppaction://media"/>
          </p:cNvPr>
          <p:cNvPicPr>
            <a:picLocks noRot="1" noChangeAspect="1"/>
          </p:cNvPicPr>
          <p:nvPr>
            <a:audioFile r:link="rId1"/>
          </p:nvPr>
        </p:nvPicPr>
        <p:blipFill>
          <a:blip r:embed="rId3" cstate="print"/>
          <a:stretch>
            <a:fillRect/>
          </a:stretch>
        </p:blipFill>
        <p:spPr>
          <a:xfrm>
            <a:off x="8244408" y="836712"/>
            <a:ext cx="304800" cy="304800"/>
          </a:xfrm>
          <a:prstGeom prst="rect">
            <a:avLst/>
          </a:prstGeom>
        </p:spPr>
      </p:pic>
      <p:sp>
        <p:nvSpPr>
          <p:cNvPr id="2" name="pole tekstowe 1"/>
          <p:cNvSpPr txBox="1"/>
          <p:nvPr/>
        </p:nvSpPr>
        <p:spPr>
          <a:xfrm>
            <a:off x="827584" y="271582"/>
            <a:ext cx="7848872" cy="7232749"/>
          </a:xfrm>
          <a:prstGeom prst="rect">
            <a:avLst/>
          </a:prstGeom>
          <a:noFill/>
        </p:spPr>
        <p:txBody>
          <a:bodyPr wrap="square" rtlCol="0">
            <a:spAutoFit/>
          </a:bodyPr>
          <a:lstStyle/>
          <a:p>
            <a:pPr algn="ctr"/>
            <a:endParaRPr lang="pl-PL" sz="2400" dirty="0"/>
          </a:p>
          <a:p>
            <a:pPr algn="ctr"/>
            <a:endParaRPr lang="pl-PL" sz="2400" dirty="0" smtClean="0"/>
          </a:p>
          <a:p>
            <a:pPr algn="ctr"/>
            <a:endParaRPr lang="pl-PL" sz="2400" dirty="0"/>
          </a:p>
          <a:p>
            <a:pPr algn="ctr"/>
            <a:endParaRPr lang="pl-PL" sz="2400" dirty="0" smtClean="0"/>
          </a:p>
          <a:p>
            <a:pPr algn="ctr"/>
            <a:endParaRPr lang="pl-PL" sz="2400" dirty="0"/>
          </a:p>
          <a:p>
            <a:endParaRPr lang="pl-PL" sz="2400" dirty="0" smtClean="0">
              <a:solidFill>
                <a:schemeClr val="bg1"/>
              </a:solidFill>
            </a:endParaRPr>
          </a:p>
          <a:p>
            <a:endParaRPr lang="pl-PL" sz="2400" dirty="0" smtClean="0">
              <a:solidFill>
                <a:schemeClr val="bg1"/>
              </a:solidFill>
            </a:endParaRPr>
          </a:p>
          <a:p>
            <a:endParaRPr lang="pl-PL" sz="2400" dirty="0" smtClean="0">
              <a:solidFill>
                <a:schemeClr val="bg1"/>
              </a:solidFill>
            </a:endParaRPr>
          </a:p>
          <a:p>
            <a:endParaRPr lang="pl-PL" sz="2400" dirty="0" smtClean="0">
              <a:solidFill>
                <a:schemeClr val="bg1"/>
              </a:solidFill>
            </a:endParaRPr>
          </a:p>
          <a:p>
            <a:endParaRPr lang="pl-PL" sz="2400" b="1" i="1" u="sng" dirty="0" smtClean="0">
              <a:solidFill>
                <a:schemeClr val="bg1"/>
              </a:solidFill>
            </a:endParaRPr>
          </a:p>
          <a:p>
            <a:r>
              <a:rPr lang="pl-PL" sz="2400" b="1" i="1" u="sng" dirty="0" smtClean="0">
                <a:solidFill>
                  <a:schemeClr val="bg1"/>
                </a:solidFill>
              </a:rPr>
              <a:t>Materiały </a:t>
            </a:r>
            <a:r>
              <a:rPr lang="pl-PL" sz="2400" b="1" i="1" u="sng" dirty="0" smtClean="0">
                <a:solidFill>
                  <a:schemeClr val="bg1"/>
                </a:solidFill>
              </a:rPr>
              <a:t>źródłowe: </a:t>
            </a:r>
          </a:p>
          <a:p>
            <a:r>
              <a:rPr lang="pl-PL" sz="1400" b="1" dirty="0" smtClean="0">
                <a:solidFill>
                  <a:schemeClr val="bg1"/>
                </a:solidFill>
              </a:rPr>
              <a:t>Feliks </a:t>
            </a:r>
            <a:r>
              <a:rPr lang="pl-PL" sz="1400" b="1" dirty="0" err="1" smtClean="0">
                <a:solidFill>
                  <a:schemeClr val="bg1"/>
                </a:solidFill>
              </a:rPr>
              <a:t>Koneczny</a:t>
            </a:r>
            <a:r>
              <a:rPr lang="pl-PL" sz="1400" b="1" dirty="0" smtClean="0">
                <a:solidFill>
                  <a:schemeClr val="bg1"/>
                </a:solidFill>
              </a:rPr>
              <a:t> „Dzieje Polski opowiedziane dla młodzieży”</a:t>
            </a:r>
          </a:p>
          <a:p>
            <a:r>
              <a:rPr lang="pl-PL" sz="1400" b="1" dirty="0" smtClean="0">
                <a:solidFill>
                  <a:schemeClr val="bg1"/>
                </a:solidFill>
              </a:rPr>
              <a:t>Joanna i Jarosław Szarkowie „Kocham Polskę. Elementarz dla dzieci”</a:t>
            </a:r>
          </a:p>
          <a:p>
            <a:r>
              <a:rPr lang="pl-PL" sz="1400" b="1" dirty="0" smtClean="0">
                <a:solidFill>
                  <a:schemeClr val="bg1"/>
                </a:solidFill>
              </a:rPr>
              <a:t>Joanna </a:t>
            </a:r>
            <a:r>
              <a:rPr lang="pl-PL" sz="1400" b="1" dirty="0" err="1" smtClean="0">
                <a:solidFill>
                  <a:schemeClr val="bg1"/>
                </a:solidFill>
              </a:rPr>
              <a:t>Wieliczka-Szarkowa</a:t>
            </a:r>
            <a:r>
              <a:rPr lang="pl-PL" sz="1400" b="1" dirty="0" smtClean="0">
                <a:solidFill>
                  <a:schemeClr val="bg1"/>
                </a:solidFill>
              </a:rPr>
              <a:t> „Kocham Polskę. Wydanie jubileuszowe 100 lat odzyskania niepodległości”</a:t>
            </a:r>
          </a:p>
          <a:p>
            <a:r>
              <a:rPr lang="pl-PL" sz="1400" b="1" dirty="0" smtClean="0">
                <a:solidFill>
                  <a:schemeClr val="bg1"/>
                </a:solidFill>
              </a:rPr>
              <a:t>Anna Paterek „Józef </a:t>
            </a:r>
            <a:r>
              <a:rPr lang="pl-PL" sz="1400" b="1" dirty="0" smtClean="0">
                <a:solidFill>
                  <a:schemeClr val="bg1"/>
                </a:solidFill>
              </a:rPr>
              <a:t>Piłsudski - przywódca </a:t>
            </a:r>
            <a:r>
              <a:rPr lang="pl-PL" sz="1400" b="1" dirty="0" smtClean="0">
                <a:solidFill>
                  <a:schemeClr val="bg1"/>
                </a:solidFill>
              </a:rPr>
              <a:t>i marszałek”</a:t>
            </a:r>
          </a:p>
          <a:p>
            <a:r>
              <a:rPr lang="pl-PL" sz="1400" b="1" dirty="0" smtClean="0">
                <a:solidFill>
                  <a:schemeClr val="bg1"/>
                </a:solidFill>
              </a:rPr>
              <a:t>„Historia Polski w obrazkach” pod red. Magdaleny M. Kastelik</a:t>
            </a:r>
          </a:p>
          <a:p>
            <a:r>
              <a:rPr lang="pl-PL" sz="1400" b="1" dirty="0" smtClean="0">
                <a:solidFill>
                  <a:schemeClr val="bg1"/>
                </a:solidFill>
              </a:rPr>
              <a:t>Marek Czarnota „Rzeszowskie ulice i okolice”</a:t>
            </a:r>
          </a:p>
          <a:p>
            <a:endParaRPr lang="pl-PL" sz="1400" b="1" dirty="0" smtClean="0">
              <a:solidFill>
                <a:schemeClr val="bg1"/>
              </a:solidFill>
            </a:endParaRPr>
          </a:p>
          <a:p>
            <a:r>
              <a:rPr lang="pl-PL" sz="1400" b="1" dirty="0" smtClean="0">
                <a:solidFill>
                  <a:schemeClr val="bg1"/>
                </a:solidFill>
              </a:rPr>
              <a:t>W prezentacji wykorzystałem fragment piosenki Marka Grechuty „Wolność” oraz zdjęcia pochodzące z zasobów Internetu</a:t>
            </a:r>
            <a:r>
              <a:rPr lang="pl-PL" sz="1400" b="1" dirty="0" smtClean="0">
                <a:solidFill>
                  <a:schemeClr val="bg1"/>
                </a:solidFill>
              </a:rPr>
              <a:t>.</a:t>
            </a:r>
          </a:p>
          <a:p>
            <a:r>
              <a:rPr lang="pl-PL" sz="1400" b="1" dirty="0" smtClean="0">
                <a:solidFill>
                  <a:schemeClr val="bg1"/>
                </a:solidFill>
              </a:rPr>
              <a:t>Prezentację wykonałem w programie PowerPoint, z użyciem programu </a:t>
            </a:r>
            <a:r>
              <a:rPr lang="pl-PL" sz="1400" b="1" dirty="0" err="1" smtClean="0">
                <a:solidFill>
                  <a:schemeClr val="bg1"/>
                </a:solidFill>
              </a:rPr>
              <a:t>Audacity</a:t>
            </a:r>
            <a:r>
              <a:rPr lang="pl-PL" sz="1400" b="1" dirty="0" smtClean="0">
                <a:solidFill>
                  <a:schemeClr val="bg1"/>
                </a:solidFill>
              </a:rPr>
              <a:t>.</a:t>
            </a:r>
            <a:endParaRPr lang="pl-PL" sz="1400" b="1" dirty="0" smtClean="0">
              <a:solidFill>
                <a:schemeClr val="bg1"/>
              </a:solidFill>
            </a:endParaRPr>
          </a:p>
          <a:p>
            <a:endParaRPr lang="pl-PL" b="1" dirty="0" smtClean="0">
              <a:solidFill>
                <a:schemeClr val="bg1"/>
              </a:solidFill>
            </a:endParaRPr>
          </a:p>
          <a:p>
            <a:endParaRPr lang="pl-PL" b="1" dirty="0" smtClean="0">
              <a:solidFill>
                <a:schemeClr val="bg1"/>
              </a:solidFill>
            </a:endParaRPr>
          </a:p>
          <a:p>
            <a:pPr algn="ctr"/>
            <a:endParaRPr lang="pl-PL" sz="2400" dirty="0">
              <a:solidFill>
                <a:schemeClr val="bg1"/>
              </a:solidFill>
            </a:endParaRPr>
          </a:p>
        </p:txBody>
      </p:sp>
      <p:sp>
        <p:nvSpPr>
          <p:cNvPr id="4" name="Prostokąt 3"/>
          <p:cNvSpPr/>
          <p:nvPr/>
        </p:nvSpPr>
        <p:spPr>
          <a:xfrm>
            <a:off x="611560" y="332656"/>
            <a:ext cx="7688474" cy="1754326"/>
          </a:xfrm>
          <a:prstGeom prst="rect">
            <a:avLst/>
          </a:prstGeom>
          <a:noFill/>
        </p:spPr>
        <p:txBody>
          <a:bodyPr wrap="square" lIns="91440" tIns="45720" rIns="91440" bIns="45720">
            <a:spAutoFit/>
          </a:bodyPr>
          <a:lstStyle/>
          <a:p>
            <a:pPr algn="ctr"/>
            <a:r>
              <a:rPr lang="pl-P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Autor prezentacji: </a:t>
            </a:r>
          </a:p>
          <a:p>
            <a:pPr algn="ctr"/>
            <a:r>
              <a:rPr lang="pl-P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Bartosz Czarnik klasa 5b</a:t>
            </a:r>
            <a:endParaRPr lang="pl-P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5" name="Obraz 4" descr="Podobny obraz"/>
          <p:cNvPicPr/>
          <p:nvPr/>
        </p:nvPicPr>
        <p:blipFill>
          <a:blip r:embed="rId4" cstate="print"/>
          <a:srcRect l="4499" t="10680" r="45057" b="57603"/>
          <a:stretch>
            <a:fillRect/>
          </a:stretch>
        </p:blipFill>
        <p:spPr bwMode="auto">
          <a:xfrm>
            <a:off x="3275856" y="2204864"/>
            <a:ext cx="2210177" cy="7200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1" presetClass="mediacall" presetSubtype="0" fill="hold" nodeType="withEffect">
                                  <p:stCondLst>
                                    <p:cond delay="0"/>
                                  </p:stCondLst>
                                  <p:childTnLst>
                                    <p:cmd type="call" cmd="playFrom(0.0)">
                                      <p:cBhvr>
                                        <p:cTn id="14" dur="1123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ytuł 1"/>
          <p:cNvSpPr txBox="1">
            <a:spLocks/>
          </p:cNvSpPr>
          <p:nvPr/>
        </p:nvSpPr>
        <p:spPr>
          <a:xfrm>
            <a:off x="1691680" y="0"/>
            <a:ext cx="5904656" cy="62068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2800" b="1" i="1"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Prostokąt 4"/>
          <p:cNvSpPr/>
          <p:nvPr/>
        </p:nvSpPr>
        <p:spPr>
          <a:xfrm>
            <a:off x="467544" y="4653136"/>
            <a:ext cx="8280920" cy="2031325"/>
          </a:xfrm>
          <a:prstGeom prst="rect">
            <a:avLst/>
          </a:prstGeom>
        </p:spPr>
        <p:txBody>
          <a:bodyPr wrap="square">
            <a:spAutoFit/>
          </a:bodyPr>
          <a:lstStyle/>
          <a:p>
            <a:r>
              <a:rPr lang="pl-PL" b="1" dirty="0" smtClean="0"/>
              <a:t>Zabór ziem Rzeczypospolitej dokonany przez Rosję i Prusy na mocy traktatu podpisanego w styczniu 1793r., w którym zaborcy powoływali się na zagrożenie rewolucyjne ze strony Polski. Bezpośrednią przyczyną rozbioru była próba uniezależnienia się Rzeczypospolitej od Rosji, podjęta w okresie Sejmu Czteroletniego, a </a:t>
            </a:r>
            <a:r>
              <a:rPr lang="pl-PL" b="1" dirty="0" smtClean="0"/>
              <a:t>pośrednią - zbliżenie </a:t>
            </a:r>
            <a:r>
              <a:rPr lang="pl-PL" b="1" dirty="0" smtClean="0"/>
              <a:t>rosyjsko-pruskie spowodowane rewolucją we Francji. W ramach podziału Prusy zajęły Gdańsk i Toruń, resztę Wielkopolski i Kujaw oraz część Mazowsza, a Rosja otrzymała wschodnie ziemie Rzeczypospolitej.</a:t>
            </a:r>
            <a:endParaRPr lang="pl-PL" b="1" dirty="0"/>
          </a:p>
        </p:txBody>
      </p:sp>
      <p:pic>
        <p:nvPicPr>
          <p:cNvPr id="16386" name="Picture 2" descr="https://upload.wikimedia.org/wikipedia/commons/thumb/2/27/Second_Partition_of_Poland_1793.PNG/800px-Second_Partition_of_Poland_1793.PNG"/>
          <p:cNvPicPr>
            <a:picLocks noChangeAspect="1" noChangeArrowheads="1"/>
          </p:cNvPicPr>
          <p:nvPr/>
        </p:nvPicPr>
        <p:blipFill>
          <a:blip r:embed="rId2" cstate="print"/>
          <a:srcRect/>
          <a:stretch>
            <a:fillRect/>
          </a:stretch>
        </p:blipFill>
        <p:spPr bwMode="auto">
          <a:xfrm>
            <a:off x="323528" y="692696"/>
            <a:ext cx="4032448" cy="3168352"/>
          </a:xfrm>
          <a:prstGeom prst="rect">
            <a:avLst/>
          </a:prstGeom>
          <a:noFill/>
        </p:spPr>
      </p:pic>
      <p:pic>
        <p:nvPicPr>
          <p:cNvPr id="16388" name="Picture 4" descr="Znalezione obrazy dla zapytania II rozbiór Polski"/>
          <p:cNvPicPr>
            <a:picLocks noChangeAspect="1" noChangeArrowheads="1"/>
          </p:cNvPicPr>
          <p:nvPr/>
        </p:nvPicPr>
        <p:blipFill>
          <a:blip r:embed="rId3" cstate="print"/>
          <a:srcRect/>
          <a:stretch>
            <a:fillRect/>
          </a:stretch>
        </p:blipFill>
        <p:spPr bwMode="auto">
          <a:xfrm>
            <a:off x="4499992" y="908720"/>
            <a:ext cx="4444442" cy="2498230"/>
          </a:xfrm>
          <a:prstGeom prst="rect">
            <a:avLst/>
          </a:prstGeom>
          <a:noFill/>
        </p:spPr>
      </p:pic>
      <p:sp>
        <p:nvSpPr>
          <p:cNvPr id="8" name="Prostokąt 7"/>
          <p:cNvSpPr/>
          <p:nvPr/>
        </p:nvSpPr>
        <p:spPr>
          <a:xfrm>
            <a:off x="1547664" y="3861048"/>
            <a:ext cx="5788508" cy="923330"/>
          </a:xfrm>
          <a:prstGeom prst="rect">
            <a:avLst/>
          </a:prstGeom>
          <a:noFill/>
        </p:spPr>
        <p:txBody>
          <a:bodyPr wrap="none" lIns="91440" tIns="45720" rIns="91440" bIns="45720">
            <a:spAutoFit/>
          </a:bodyPr>
          <a:lstStyle/>
          <a:p>
            <a:pPr algn="ctr"/>
            <a:r>
              <a:rPr lang="pl-PL"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II  ROZBIÓR  POLSKI</a:t>
            </a:r>
            <a:endParaRPr lang="pl-PL"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Tytuł 1"/>
          <p:cNvSpPr txBox="1">
            <a:spLocks/>
          </p:cNvSpPr>
          <p:nvPr/>
        </p:nvSpPr>
        <p:spPr>
          <a:xfrm>
            <a:off x="1691680" y="0"/>
            <a:ext cx="5904656" cy="504056"/>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800" b="1" i="1" u="none" strike="noStrike" kern="1200" cap="none" spc="0" normalizeH="0" baseline="0" noProof="0" dirty="0" smtClean="0">
                <a:ln>
                  <a:noFill/>
                </a:ln>
                <a:solidFill>
                  <a:srgbClr val="FF0000"/>
                </a:solidFill>
                <a:effectLst/>
                <a:uLnTx/>
                <a:uFillTx/>
                <a:latin typeface="+mj-lt"/>
                <a:ea typeface="+mj-ea"/>
                <a:cs typeface="+mj-cs"/>
              </a:rPr>
              <a:t>Jak Polska zniknęła z map Europy? </a:t>
            </a:r>
            <a:r>
              <a:rPr lang="pl-PL" sz="2800" b="1" i="1" dirty="0" smtClean="0">
                <a:latin typeface="+mj-lt"/>
                <a:ea typeface="+mj-ea"/>
                <a:cs typeface="+mj-cs"/>
              </a:rPr>
              <a:t>- </a:t>
            </a:r>
            <a:r>
              <a:rPr lang="pl-PL" sz="2800" b="1" i="1" dirty="0" err="1" smtClean="0">
                <a:latin typeface="+mj-lt"/>
                <a:ea typeface="+mj-ea"/>
                <a:cs typeface="+mj-cs"/>
              </a:rPr>
              <a:t>r</a:t>
            </a:r>
            <a:r>
              <a:rPr kumimoji="0" lang="pl-PL" sz="2800" b="1" i="1" u="none" strike="noStrike" kern="1200" cap="none" spc="0" normalizeH="0" baseline="0" noProof="0" dirty="0" err="1" smtClean="0">
                <a:ln>
                  <a:noFill/>
                </a:ln>
                <a:solidFill>
                  <a:schemeClr val="tx1"/>
                </a:solidFill>
                <a:effectLst/>
                <a:uLnTx/>
                <a:uFillTx/>
                <a:latin typeface="+mj-lt"/>
                <a:ea typeface="+mj-ea"/>
                <a:cs typeface="+mj-cs"/>
              </a:rPr>
              <a:t>ozbiory</a:t>
            </a:r>
            <a:r>
              <a:rPr kumimoji="0" lang="pl-PL" sz="2800" b="1" i="1" u="none" strike="noStrike" kern="1200" cap="none" spc="0" normalizeH="0" baseline="0" noProof="0" dirty="0" smtClean="0">
                <a:ln>
                  <a:noFill/>
                </a:ln>
                <a:solidFill>
                  <a:schemeClr val="tx1"/>
                </a:solidFill>
                <a:effectLst/>
                <a:uLnTx/>
                <a:uFillTx/>
                <a:latin typeface="+mj-lt"/>
                <a:ea typeface="+mj-ea"/>
                <a:cs typeface="+mj-cs"/>
              </a:rPr>
              <a:t> Polski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ytuł 1"/>
          <p:cNvSpPr txBox="1">
            <a:spLocks/>
          </p:cNvSpPr>
          <p:nvPr/>
        </p:nvSpPr>
        <p:spPr>
          <a:xfrm>
            <a:off x="1691680" y="0"/>
            <a:ext cx="5904656" cy="504056"/>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800" b="1" i="1" u="none" strike="noStrike" kern="1200" cap="none" spc="0" normalizeH="0" baseline="0" noProof="0" dirty="0" smtClean="0">
                <a:ln>
                  <a:noFill/>
                </a:ln>
                <a:solidFill>
                  <a:srgbClr val="FF0000"/>
                </a:solidFill>
                <a:effectLst/>
                <a:uLnTx/>
                <a:uFillTx/>
                <a:latin typeface="+mj-lt"/>
                <a:ea typeface="+mj-ea"/>
                <a:cs typeface="+mj-cs"/>
              </a:rPr>
              <a:t>Jak Polska zniknęła z map Europy? </a:t>
            </a:r>
            <a:r>
              <a:rPr lang="pl-PL" sz="2800" b="1" i="1" dirty="0" smtClean="0">
                <a:latin typeface="+mj-lt"/>
                <a:ea typeface="+mj-ea"/>
                <a:cs typeface="+mj-cs"/>
              </a:rPr>
              <a:t>- </a:t>
            </a:r>
            <a:r>
              <a:rPr lang="pl-PL" sz="2800" b="1" i="1" dirty="0" err="1" smtClean="0">
                <a:latin typeface="+mj-lt"/>
                <a:ea typeface="+mj-ea"/>
                <a:cs typeface="+mj-cs"/>
              </a:rPr>
              <a:t>r</a:t>
            </a:r>
            <a:r>
              <a:rPr kumimoji="0" lang="pl-PL" sz="2800" b="1" i="1" u="none" strike="noStrike" kern="1200" cap="none" spc="0" normalizeH="0" baseline="0" noProof="0" dirty="0" err="1" smtClean="0">
                <a:ln>
                  <a:noFill/>
                </a:ln>
                <a:solidFill>
                  <a:schemeClr val="tx1"/>
                </a:solidFill>
                <a:effectLst/>
                <a:uLnTx/>
                <a:uFillTx/>
                <a:latin typeface="+mj-lt"/>
                <a:ea typeface="+mj-ea"/>
                <a:cs typeface="+mj-cs"/>
              </a:rPr>
              <a:t>ozbiory</a:t>
            </a:r>
            <a:r>
              <a:rPr kumimoji="0" lang="pl-PL" sz="2800" b="1" i="1" u="none" strike="noStrike" kern="1200" cap="none" spc="0" normalizeH="0" baseline="0" noProof="0" dirty="0" smtClean="0">
                <a:ln>
                  <a:noFill/>
                </a:ln>
                <a:solidFill>
                  <a:schemeClr val="tx1"/>
                </a:solidFill>
                <a:effectLst/>
                <a:uLnTx/>
                <a:uFillTx/>
                <a:latin typeface="+mj-lt"/>
                <a:ea typeface="+mj-ea"/>
                <a:cs typeface="+mj-cs"/>
              </a:rPr>
              <a:t> Polski</a:t>
            </a:r>
          </a:p>
        </p:txBody>
      </p:sp>
      <p:sp>
        <p:nvSpPr>
          <p:cNvPr id="5" name="Prostokąt 4"/>
          <p:cNvSpPr/>
          <p:nvPr/>
        </p:nvSpPr>
        <p:spPr>
          <a:xfrm>
            <a:off x="323528" y="4826675"/>
            <a:ext cx="8352928" cy="2031325"/>
          </a:xfrm>
          <a:prstGeom prst="rect">
            <a:avLst/>
          </a:prstGeom>
        </p:spPr>
        <p:txBody>
          <a:bodyPr wrap="square">
            <a:spAutoFit/>
          </a:bodyPr>
          <a:lstStyle/>
          <a:p>
            <a:r>
              <a:rPr lang="pl-PL" b="1" dirty="0" smtClean="0"/>
              <a:t>Ostateczny zabór ziem Rzeczypospolitej dokonany przez Rosję, Prusy i Austrię na mocy traktatu podpisanego 24 X 1795r., w którym zaborcy powoływali się na zagrożenie rewolucyjne ze strony Polski. Bezpośrednią przyczyną rozbioru było powstanie kościuszkowskie, zryw niepodległościowy Polaków. W ramach podziału Prusy otrzymały ziemie na północny zachód od linii Pilicy, Bugu i Niemna(z Warszawą), Rosja zajęła obszary na wschód od linii Niemna i Bugu(z Wilnem), Austria przyłączyła terytoria pomiędzy Pilicą a Bugiem(z Krakowem).</a:t>
            </a:r>
            <a:endParaRPr lang="pl-PL" b="1" dirty="0"/>
          </a:p>
        </p:txBody>
      </p:sp>
      <p:pic>
        <p:nvPicPr>
          <p:cNvPr id="15364" name="Picture 4" descr="Znalezione obrazy dla zapytania III rozbiór Polski"/>
          <p:cNvPicPr>
            <a:picLocks noChangeAspect="1" noChangeArrowheads="1"/>
          </p:cNvPicPr>
          <p:nvPr/>
        </p:nvPicPr>
        <p:blipFill>
          <a:blip r:embed="rId2" cstate="print"/>
          <a:srcRect/>
          <a:stretch>
            <a:fillRect/>
          </a:stretch>
        </p:blipFill>
        <p:spPr bwMode="auto">
          <a:xfrm>
            <a:off x="4351898" y="980728"/>
            <a:ext cx="4792102" cy="2746124"/>
          </a:xfrm>
          <a:prstGeom prst="rect">
            <a:avLst/>
          </a:prstGeom>
          <a:noFill/>
        </p:spPr>
      </p:pic>
      <p:sp>
        <p:nvSpPr>
          <p:cNvPr id="8" name="Prostokąt 7"/>
          <p:cNvSpPr/>
          <p:nvPr/>
        </p:nvSpPr>
        <p:spPr>
          <a:xfrm>
            <a:off x="1403648" y="4149080"/>
            <a:ext cx="5987280" cy="923330"/>
          </a:xfrm>
          <a:prstGeom prst="rect">
            <a:avLst/>
          </a:prstGeom>
          <a:noFill/>
        </p:spPr>
        <p:txBody>
          <a:bodyPr wrap="none" lIns="91440" tIns="45720" rIns="91440" bIns="45720">
            <a:spAutoFit/>
          </a:bodyPr>
          <a:lstStyle/>
          <a:p>
            <a:pPr algn="ctr"/>
            <a:r>
              <a:rPr lang="pl-PL"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III  ROZBIÓR  POLSKI</a:t>
            </a:r>
            <a:endParaRPr lang="pl-PL"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5366" name="Picture 6" descr="http://www.szkolnictwo.pl/rysunki_lekcje/2415/375_131__5.jpg"/>
          <p:cNvPicPr>
            <a:picLocks noChangeAspect="1" noChangeArrowheads="1"/>
          </p:cNvPicPr>
          <p:nvPr/>
        </p:nvPicPr>
        <p:blipFill>
          <a:blip r:embed="rId3" cstate="print"/>
          <a:srcRect/>
          <a:stretch>
            <a:fillRect/>
          </a:stretch>
        </p:blipFill>
        <p:spPr bwMode="auto">
          <a:xfrm>
            <a:off x="395536" y="548680"/>
            <a:ext cx="3672408" cy="36611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ytuł 1"/>
          <p:cNvSpPr txBox="1">
            <a:spLocks/>
          </p:cNvSpPr>
          <p:nvPr/>
        </p:nvSpPr>
        <p:spPr>
          <a:xfrm>
            <a:off x="1547664" y="0"/>
            <a:ext cx="5904656"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800" b="1" i="1" u="none" strike="noStrike" kern="1200" cap="none" spc="0" normalizeH="0" baseline="0" noProof="0" dirty="0" smtClean="0">
                <a:ln>
                  <a:noFill/>
                </a:ln>
                <a:solidFill>
                  <a:schemeClr val="tx1"/>
                </a:solidFill>
                <a:effectLst/>
                <a:uLnTx/>
                <a:uFillTx/>
                <a:latin typeface="+mj-lt"/>
                <a:ea typeface="+mj-ea"/>
                <a:cs typeface="+mj-cs"/>
              </a:rPr>
              <a:t>Powstania niepodległościowe</a:t>
            </a:r>
          </a:p>
        </p:txBody>
      </p:sp>
      <p:sp>
        <p:nvSpPr>
          <p:cNvPr id="5" name="Prostokąt 4"/>
          <p:cNvSpPr/>
          <p:nvPr/>
        </p:nvSpPr>
        <p:spPr>
          <a:xfrm>
            <a:off x="611560" y="4437112"/>
            <a:ext cx="8136904" cy="2585323"/>
          </a:xfrm>
          <a:prstGeom prst="rect">
            <a:avLst/>
          </a:prstGeom>
        </p:spPr>
        <p:txBody>
          <a:bodyPr wrap="square">
            <a:spAutoFit/>
          </a:bodyPr>
          <a:lstStyle/>
          <a:p>
            <a:r>
              <a:rPr lang="pl-PL" b="1" dirty="0" smtClean="0">
                <a:latin typeface="Times New Roman" pitchFamily="18" charset="0"/>
                <a:cs typeface="Times New Roman" pitchFamily="18" charset="0"/>
              </a:rPr>
              <a:t>Pierwsze polskie powstanie narodowe, trwające od marca do listopada 1794r., objęło swym zasięgiem ziemie Rzeczypospolitej (w kształcie po II rozbiorze), przejściowo też zabór pruski. Zostało przygotowane i wywołane przez polskich spiskowców i emigrantów. </a:t>
            </a:r>
          </a:p>
          <a:p>
            <a:r>
              <a:rPr lang="pl-PL" b="1" dirty="0" smtClean="0">
                <a:latin typeface="Times New Roman" pitchFamily="18" charset="0"/>
                <a:cs typeface="Times New Roman" pitchFamily="18" charset="0"/>
              </a:rPr>
              <a:t>Bezpośrednią przyczyną wybuchu powstania były aresztowania spiskowców oraz redukcja wojsk polskich, wcielanych do armii rosyjskiej. Wobec dysproporcji sił i braku pomocy z </a:t>
            </a:r>
            <a:r>
              <a:rPr lang="pl-PL" b="1" dirty="0" smtClean="0">
                <a:latin typeface="Times New Roman" pitchFamily="18" charset="0"/>
                <a:cs typeface="Times New Roman" pitchFamily="18" charset="0"/>
              </a:rPr>
              <a:t>zagranicy, insurekcja została stłumiona </a:t>
            </a:r>
            <a:r>
              <a:rPr lang="pl-PL" b="1" dirty="0" smtClean="0">
                <a:latin typeface="Times New Roman" pitchFamily="18" charset="0"/>
                <a:cs typeface="Times New Roman" pitchFamily="18" charset="0"/>
              </a:rPr>
              <a:t>przez wojska rosyjskie i </a:t>
            </a:r>
            <a:r>
              <a:rPr lang="pl-PL" b="1" dirty="0" smtClean="0">
                <a:latin typeface="Times New Roman" pitchFamily="18" charset="0"/>
                <a:cs typeface="Times New Roman" pitchFamily="18" charset="0"/>
              </a:rPr>
              <a:t>pruskie. Następstwem tego zrywu </a:t>
            </a:r>
            <a:r>
              <a:rPr lang="pl-PL" b="1" dirty="0" smtClean="0">
                <a:latin typeface="Times New Roman" pitchFamily="18" charset="0"/>
                <a:cs typeface="Times New Roman" pitchFamily="18" charset="0"/>
              </a:rPr>
              <a:t>był III rozbiór Polski.</a:t>
            </a:r>
            <a:r>
              <a:rPr lang="pl-PL" dirty="0" smtClean="0"/>
              <a:t/>
            </a:r>
            <a:br>
              <a:rPr lang="pl-PL" dirty="0" smtClean="0"/>
            </a:br>
            <a:endParaRPr lang="pl-PL" dirty="0"/>
          </a:p>
        </p:txBody>
      </p:sp>
      <p:pic>
        <p:nvPicPr>
          <p:cNvPr id="17410" name="Picture 2" descr="Znalezione obrazy dla zapytania powstanie kościuszkowskie"/>
          <p:cNvPicPr>
            <a:picLocks noChangeAspect="1" noChangeArrowheads="1"/>
          </p:cNvPicPr>
          <p:nvPr/>
        </p:nvPicPr>
        <p:blipFill>
          <a:blip r:embed="rId2" cstate="print"/>
          <a:srcRect/>
          <a:stretch>
            <a:fillRect/>
          </a:stretch>
        </p:blipFill>
        <p:spPr bwMode="auto">
          <a:xfrm>
            <a:off x="1907704" y="692696"/>
            <a:ext cx="5184576" cy="2947111"/>
          </a:xfrm>
          <a:prstGeom prst="rect">
            <a:avLst/>
          </a:prstGeom>
          <a:noFill/>
        </p:spPr>
      </p:pic>
      <p:sp>
        <p:nvSpPr>
          <p:cNvPr id="7" name="Prostokąt 6"/>
          <p:cNvSpPr/>
          <p:nvPr/>
        </p:nvSpPr>
        <p:spPr>
          <a:xfrm>
            <a:off x="467544" y="3645024"/>
            <a:ext cx="8260851" cy="830997"/>
          </a:xfrm>
          <a:prstGeom prst="rect">
            <a:avLst/>
          </a:prstGeom>
          <a:noFill/>
        </p:spPr>
        <p:txBody>
          <a:bodyPr wrap="none" lIns="91440" tIns="45720" rIns="91440" bIns="45720">
            <a:spAutoFit/>
          </a:bodyPr>
          <a:lstStyle/>
          <a:p>
            <a:pPr algn="ctr"/>
            <a:r>
              <a:rPr lang="pl-PL" sz="4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POWSTANIE KOŚCIUSZKOWSKIE</a:t>
            </a:r>
            <a:endParaRPr lang="pl-PL" sz="4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8434" name="Picture 2" descr="Znalezione obrazy dla zapytania powstanie listopadowe"/>
          <p:cNvPicPr>
            <a:picLocks noChangeAspect="1" noChangeArrowheads="1"/>
          </p:cNvPicPr>
          <p:nvPr/>
        </p:nvPicPr>
        <p:blipFill>
          <a:blip r:embed="rId2" cstate="print"/>
          <a:srcRect/>
          <a:stretch>
            <a:fillRect/>
          </a:stretch>
        </p:blipFill>
        <p:spPr bwMode="auto">
          <a:xfrm>
            <a:off x="1835696" y="548680"/>
            <a:ext cx="5408290" cy="3602126"/>
          </a:xfrm>
          <a:prstGeom prst="rect">
            <a:avLst/>
          </a:prstGeom>
          <a:noFill/>
        </p:spPr>
      </p:pic>
      <p:sp>
        <p:nvSpPr>
          <p:cNvPr id="6" name="Prostokąt 5"/>
          <p:cNvSpPr/>
          <p:nvPr/>
        </p:nvSpPr>
        <p:spPr>
          <a:xfrm>
            <a:off x="251520" y="5301208"/>
            <a:ext cx="8496944" cy="923330"/>
          </a:xfrm>
          <a:prstGeom prst="rect">
            <a:avLst/>
          </a:prstGeom>
        </p:spPr>
        <p:txBody>
          <a:bodyPr wrap="square">
            <a:spAutoFit/>
          </a:bodyPr>
          <a:lstStyle/>
          <a:p>
            <a:r>
              <a:rPr lang="pl-PL" b="1" dirty="0" smtClean="0">
                <a:latin typeface="Times New Roman" pitchFamily="18" charset="0"/>
                <a:cs typeface="Times New Roman" pitchFamily="18" charset="0"/>
              </a:rPr>
              <a:t>Powstanie listopadowe wybuchło nocą z 29 na 30 listopada 1830r., trwało 325 </a:t>
            </a:r>
            <a:r>
              <a:rPr lang="pl-PL" b="1" dirty="0" smtClean="0">
                <a:latin typeface="Times New Roman" pitchFamily="18" charset="0"/>
                <a:cs typeface="Times New Roman" pitchFamily="18" charset="0"/>
              </a:rPr>
              <a:t>dni. </a:t>
            </a:r>
            <a:r>
              <a:rPr lang="pl-PL" b="1" dirty="0" smtClean="0">
                <a:latin typeface="Times New Roman" pitchFamily="18" charset="0"/>
                <a:cs typeface="Times New Roman" pitchFamily="18" charset="0"/>
              </a:rPr>
              <a:t>Główną przyczyną </a:t>
            </a:r>
            <a:r>
              <a:rPr lang="pl-PL" b="1" dirty="0" smtClean="0">
                <a:latin typeface="Times New Roman" pitchFamily="18" charset="0"/>
                <a:cs typeface="Times New Roman" pitchFamily="18" charset="0"/>
              </a:rPr>
              <a:t>jego wybuchu </a:t>
            </a:r>
            <a:r>
              <a:rPr lang="pl-PL" b="1" dirty="0" smtClean="0">
                <a:latin typeface="Times New Roman" pitchFamily="18" charset="0"/>
                <a:cs typeface="Times New Roman" pitchFamily="18" charset="0"/>
              </a:rPr>
              <a:t>było łamanie przez cara postanowień konstytucji Królestwa Polskiego, utworzonego na mocy decyzji Kongresu Wiedeńskiego z 1815r.</a:t>
            </a:r>
            <a:endParaRPr lang="pl-PL" b="1" dirty="0">
              <a:latin typeface="Times New Roman" pitchFamily="18" charset="0"/>
              <a:cs typeface="Times New Roman" pitchFamily="18" charset="0"/>
            </a:endParaRPr>
          </a:p>
        </p:txBody>
      </p:sp>
      <p:sp>
        <p:nvSpPr>
          <p:cNvPr id="7" name="Prostokąt 6"/>
          <p:cNvSpPr/>
          <p:nvPr/>
        </p:nvSpPr>
        <p:spPr>
          <a:xfrm>
            <a:off x="395536" y="4221088"/>
            <a:ext cx="7997767" cy="923330"/>
          </a:xfrm>
          <a:prstGeom prst="rect">
            <a:avLst/>
          </a:prstGeom>
          <a:noFill/>
        </p:spPr>
        <p:txBody>
          <a:bodyPr wrap="none" lIns="91440" tIns="45720" rIns="91440" bIns="45720">
            <a:spAutoFit/>
          </a:bodyPr>
          <a:lstStyle/>
          <a:p>
            <a:pPr algn="ctr"/>
            <a:r>
              <a:rPr lang="pl-PL"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POWSTANIE LISTOPADOWE</a:t>
            </a:r>
            <a:endParaRPr lang="pl-PL"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Tytuł 1"/>
          <p:cNvSpPr txBox="1">
            <a:spLocks/>
          </p:cNvSpPr>
          <p:nvPr/>
        </p:nvSpPr>
        <p:spPr>
          <a:xfrm>
            <a:off x="1547664" y="0"/>
            <a:ext cx="5904656"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800" b="1" i="1" u="none" strike="noStrike" kern="1200" cap="none" spc="0" normalizeH="0" baseline="0" noProof="0" dirty="0" smtClean="0">
                <a:ln>
                  <a:noFill/>
                </a:ln>
                <a:solidFill>
                  <a:schemeClr val="tx1"/>
                </a:solidFill>
                <a:effectLst/>
                <a:uLnTx/>
                <a:uFillTx/>
                <a:latin typeface="+mj-lt"/>
                <a:ea typeface="+mj-ea"/>
                <a:cs typeface="+mj-cs"/>
              </a:rPr>
              <a:t>Powstania niepodległościowe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9458" name="Picture 2" descr="Ilustracja"/>
          <p:cNvPicPr>
            <a:picLocks noChangeAspect="1" noChangeArrowheads="1"/>
          </p:cNvPicPr>
          <p:nvPr/>
        </p:nvPicPr>
        <p:blipFill>
          <a:blip r:embed="rId2" cstate="print"/>
          <a:srcRect/>
          <a:stretch>
            <a:fillRect/>
          </a:stretch>
        </p:blipFill>
        <p:spPr bwMode="auto">
          <a:xfrm>
            <a:off x="251520" y="692696"/>
            <a:ext cx="3744416" cy="2887325"/>
          </a:xfrm>
          <a:prstGeom prst="rect">
            <a:avLst/>
          </a:prstGeom>
          <a:noFill/>
        </p:spPr>
      </p:pic>
      <p:pic>
        <p:nvPicPr>
          <p:cNvPr id="19460" name="Picture 4" descr="Znalezione obrazy dla zapytania powstanie styczniowe"/>
          <p:cNvPicPr>
            <a:picLocks noChangeAspect="1" noChangeArrowheads="1"/>
          </p:cNvPicPr>
          <p:nvPr/>
        </p:nvPicPr>
        <p:blipFill>
          <a:blip r:embed="rId3" cstate="print"/>
          <a:srcRect/>
          <a:stretch>
            <a:fillRect/>
          </a:stretch>
        </p:blipFill>
        <p:spPr bwMode="auto">
          <a:xfrm>
            <a:off x="4067944" y="887185"/>
            <a:ext cx="4896544" cy="2692337"/>
          </a:xfrm>
          <a:prstGeom prst="rect">
            <a:avLst/>
          </a:prstGeom>
          <a:noFill/>
        </p:spPr>
      </p:pic>
      <p:sp>
        <p:nvSpPr>
          <p:cNvPr id="7" name="Prostokąt 6"/>
          <p:cNvSpPr/>
          <p:nvPr/>
        </p:nvSpPr>
        <p:spPr>
          <a:xfrm>
            <a:off x="179512" y="4549676"/>
            <a:ext cx="8640960" cy="2031325"/>
          </a:xfrm>
          <a:prstGeom prst="rect">
            <a:avLst/>
          </a:prstGeom>
        </p:spPr>
        <p:txBody>
          <a:bodyPr wrap="square">
            <a:spAutoFit/>
          </a:bodyPr>
          <a:lstStyle/>
          <a:p>
            <a:r>
              <a:rPr lang="pl-PL" b="1" dirty="0" smtClean="0">
                <a:latin typeface="Times New Roman" pitchFamily="18" charset="0"/>
                <a:cs typeface="Times New Roman" pitchFamily="18" charset="0"/>
              </a:rPr>
              <a:t>Powstanie styczniowe - było to największe, polskie powstanie narodowe wywołane przeciwko Rosji. Wybuchło 22 stycznia 1863r. w Królestwie Polskim i 1 lutego 1863r. w byłym Wielkim Księstwie Litewskimi, trwało do jesieni 1864r. Spowodowane zostało narastającymi represjami i prześladowaniami Polaków przez zaborcę. </a:t>
            </a:r>
          </a:p>
          <a:p>
            <a:r>
              <a:rPr lang="pl-PL" b="1" dirty="0" smtClean="0">
                <a:latin typeface="Times New Roman" pitchFamily="18" charset="0"/>
                <a:cs typeface="Times New Roman" pitchFamily="18" charset="0"/>
              </a:rPr>
              <a:t>Objęło tereny Królestwa Polskiego, Litwy, Białorusi i w mniejszym stopniu Ukrainy, poparła je także ludność polska z zaborów pruskiego i austriackiego. </a:t>
            </a:r>
            <a:r>
              <a:rPr lang="pl-PL" b="1" dirty="0" smtClean="0">
                <a:latin typeface="Times New Roman" pitchFamily="18" charset="0"/>
                <a:cs typeface="Times New Roman" pitchFamily="18" charset="0"/>
              </a:rPr>
              <a:t>Powstanie styczniowe zakończyło się </a:t>
            </a:r>
            <a:r>
              <a:rPr lang="pl-PL" b="1" dirty="0" smtClean="0">
                <a:latin typeface="Times New Roman" pitchFamily="18" charset="0"/>
                <a:cs typeface="Times New Roman" pitchFamily="18" charset="0"/>
              </a:rPr>
              <a:t>militarną klęską Polaków.</a:t>
            </a:r>
            <a:endParaRPr lang="pl-PL" b="1" dirty="0">
              <a:latin typeface="Times New Roman" pitchFamily="18" charset="0"/>
              <a:cs typeface="Times New Roman" pitchFamily="18" charset="0"/>
            </a:endParaRPr>
          </a:p>
        </p:txBody>
      </p:sp>
      <p:sp>
        <p:nvSpPr>
          <p:cNvPr id="8" name="Prostokąt 7"/>
          <p:cNvSpPr/>
          <p:nvPr/>
        </p:nvSpPr>
        <p:spPr>
          <a:xfrm>
            <a:off x="683568" y="3645024"/>
            <a:ext cx="7722115" cy="923330"/>
          </a:xfrm>
          <a:prstGeom prst="rect">
            <a:avLst/>
          </a:prstGeom>
          <a:noFill/>
        </p:spPr>
        <p:txBody>
          <a:bodyPr wrap="none" lIns="91440" tIns="45720" rIns="91440" bIns="45720">
            <a:spAutoFit/>
          </a:bodyPr>
          <a:lstStyle/>
          <a:p>
            <a:pPr algn="ctr"/>
            <a:r>
              <a:rPr lang="pl-PL"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POWSTANIE  STYCZNIOWE</a:t>
            </a:r>
            <a:endParaRPr lang="pl-PL"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Tytuł 1"/>
          <p:cNvSpPr txBox="1">
            <a:spLocks/>
          </p:cNvSpPr>
          <p:nvPr/>
        </p:nvSpPr>
        <p:spPr>
          <a:xfrm>
            <a:off x="1547664" y="0"/>
            <a:ext cx="5904656" cy="5486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800" b="1" i="1" u="none" strike="noStrike" kern="1200" cap="none" spc="0" normalizeH="0" baseline="0" noProof="0" dirty="0" smtClean="0">
                <a:ln>
                  <a:noFill/>
                </a:ln>
                <a:solidFill>
                  <a:schemeClr val="tx1"/>
                </a:solidFill>
                <a:effectLst/>
                <a:uLnTx/>
                <a:uFillTx/>
                <a:latin typeface="+mj-lt"/>
                <a:ea typeface="+mj-ea"/>
                <a:cs typeface="+mj-cs"/>
              </a:rPr>
              <a:t>Powstania niepodległościowe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ytuł 1"/>
          <p:cNvSpPr txBox="1">
            <a:spLocks/>
          </p:cNvSpPr>
          <p:nvPr/>
        </p:nvSpPr>
        <p:spPr>
          <a:xfrm>
            <a:off x="1691680" y="0"/>
            <a:ext cx="5904656" cy="57606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800" b="1" i="1" u="none" strike="noStrike" kern="1200" cap="none" spc="0" normalizeH="0" baseline="0" noProof="0" dirty="0" smtClean="0">
                <a:ln>
                  <a:noFill/>
                </a:ln>
                <a:solidFill>
                  <a:schemeClr val="tx1"/>
                </a:solidFill>
                <a:effectLst/>
                <a:uLnTx/>
                <a:uFillTx/>
                <a:latin typeface="+mj-lt"/>
                <a:ea typeface="+mj-ea"/>
                <a:cs typeface="+mj-cs"/>
              </a:rPr>
              <a:t>Pomniki rzeszowskie</a:t>
            </a:r>
          </a:p>
        </p:txBody>
      </p:sp>
      <p:pic>
        <p:nvPicPr>
          <p:cNvPr id="20482" name="Picture 2" descr="Rzeszów - Pomnik Tadeusza Kościuszki - apilek"/>
          <p:cNvPicPr>
            <a:picLocks noChangeAspect="1" noChangeArrowheads="1"/>
          </p:cNvPicPr>
          <p:nvPr/>
        </p:nvPicPr>
        <p:blipFill>
          <a:blip r:embed="rId2" cstate="print"/>
          <a:srcRect/>
          <a:stretch>
            <a:fillRect/>
          </a:stretch>
        </p:blipFill>
        <p:spPr bwMode="auto">
          <a:xfrm>
            <a:off x="611560" y="620688"/>
            <a:ext cx="4464496" cy="5957957"/>
          </a:xfrm>
          <a:prstGeom prst="rect">
            <a:avLst/>
          </a:prstGeom>
          <a:noFill/>
        </p:spPr>
      </p:pic>
      <p:sp>
        <p:nvSpPr>
          <p:cNvPr id="6" name="Prostokąt 5"/>
          <p:cNvSpPr/>
          <p:nvPr/>
        </p:nvSpPr>
        <p:spPr>
          <a:xfrm>
            <a:off x="5220072" y="476672"/>
            <a:ext cx="3707904" cy="6186309"/>
          </a:xfrm>
          <a:prstGeom prst="rect">
            <a:avLst/>
          </a:prstGeom>
        </p:spPr>
        <p:txBody>
          <a:bodyPr wrap="square">
            <a:spAutoFit/>
          </a:bodyPr>
          <a:lstStyle/>
          <a:p>
            <a:r>
              <a:rPr lang="pl-PL" b="1" dirty="0" smtClean="0"/>
              <a:t>Pomnik Tadeusza Kościuszki</a:t>
            </a:r>
          </a:p>
          <a:p>
            <a:r>
              <a:rPr lang="pl-PL" dirty="0" smtClean="0"/>
              <a:t>Znajduje się na rzeszowskim Rynku, w pobliżu ratusza. Wzniesiono go w 1980 roku. Obecna wersja monumentu jest repliką poprzedniego pomnika, wystawionego w 1897 r. i zburzonego w 1940 r. przez Niemców. </a:t>
            </a:r>
          </a:p>
          <a:p>
            <a:r>
              <a:rPr lang="pl-PL" dirty="0" smtClean="0"/>
              <a:t>Pomnik powstał z inicjatywy żyjących jeszcze uczestników powstania listopadowego i styczniowego. Tadeusz Kościuszko, w 1794 r., stanął na czele powstania przeciwko zaborcom. Na rynku krakowskim złożył przysięgę, że będzie walczył o wolność ojczyzny. Razem z kosynierami pokonał Rosjan pod Racławicami, ale ostatecznie poniósł klęskę pod Maciejowicami.</a:t>
            </a:r>
          </a:p>
          <a:p>
            <a:r>
              <a:rPr lang="pl-PL" dirty="0" smtClean="0"/>
              <a:t>Pomnik upamiętnia go jako bohatera narodowego, zasłużonego w walkach o niepodległość ojczyzny.</a:t>
            </a: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ytuł 1"/>
          <p:cNvSpPr txBox="1">
            <a:spLocks/>
          </p:cNvSpPr>
          <p:nvPr/>
        </p:nvSpPr>
        <p:spPr>
          <a:xfrm>
            <a:off x="1691680" y="0"/>
            <a:ext cx="5904656" cy="57606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800" b="1" i="1" u="none" strike="noStrike" kern="1200" cap="none" spc="0" normalizeH="0" baseline="0" noProof="0" dirty="0" smtClean="0">
                <a:ln>
                  <a:noFill/>
                </a:ln>
                <a:solidFill>
                  <a:schemeClr val="tx1"/>
                </a:solidFill>
                <a:effectLst/>
                <a:uLnTx/>
                <a:uFillTx/>
                <a:latin typeface="+mj-lt"/>
                <a:ea typeface="+mj-ea"/>
                <a:cs typeface="+mj-cs"/>
              </a:rPr>
              <a:t>Pomniki rzeszowskie</a:t>
            </a:r>
          </a:p>
        </p:txBody>
      </p:sp>
      <p:pic>
        <p:nvPicPr>
          <p:cNvPr id="21508" name="Picture 4" descr="http://images.polskaniezwykla.pl/user/item/247717.jpg"/>
          <p:cNvPicPr>
            <a:picLocks noChangeAspect="1" noChangeArrowheads="1"/>
          </p:cNvPicPr>
          <p:nvPr/>
        </p:nvPicPr>
        <p:blipFill>
          <a:blip r:embed="rId2" cstate="print"/>
          <a:srcRect/>
          <a:stretch>
            <a:fillRect/>
          </a:stretch>
        </p:blipFill>
        <p:spPr bwMode="auto">
          <a:xfrm>
            <a:off x="4427984" y="764704"/>
            <a:ext cx="4266474" cy="5688632"/>
          </a:xfrm>
          <a:prstGeom prst="rect">
            <a:avLst/>
          </a:prstGeom>
          <a:noFill/>
        </p:spPr>
      </p:pic>
      <p:sp>
        <p:nvSpPr>
          <p:cNvPr id="7" name="Prostokąt 6"/>
          <p:cNvSpPr/>
          <p:nvPr/>
        </p:nvSpPr>
        <p:spPr>
          <a:xfrm>
            <a:off x="395536" y="671691"/>
            <a:ext cx="3816424" cy="6186309"/>
          </a:xfrm>
          <a:prstGeom prst="rect">
            <a:avLst/>
          </a:prstGeom>
        </p:spPr>
        <p:txBody>
          <a:bodyPr wrap="square">
            <a:spAutoFit/>
          </a:bodyPr>
          <a:lstStyle/>
          <a:p>
            <a:r>
              <a:rPr lang="pl-PL" b="1" dirty="0" smtClean="0"/>
              <a:t>Pomnik Adama Mickiewicza</a:t>
            </a:r>
            <a:endParaRPr lang="pl-PL" dirty="0" smtClean="0"/>
          </a:p>
          <a:p>
            <a:r>
              <a:rPr lang="pl-PL" dirty="0" smtClean="0"/>
              <a:t>Pomiędzy rzeszowskim rynkiem a Starym Cmentarzem znajduje się niewielki skwer zwany „Ogrodem Dziadowskim”. Nazwa nawiązuje do autora "Dziadów", którego pomnik stoi na środku zieleńca. Monument Adama Mickiewicza odsłonięto 26 listopada 1892r., ale Niemcy zniszczyli go w 1940r. Obecny pomnik odsłonięto w 1986r.</a:t>
            </a:r>
          </a:p>
          <a:p>
            <a:r>
              <a:rPr lang="pl-PL" dirty="0" smtClean="0"/>
              <a:t>Adam Mickiewicz był polskim wieszczem narodowym, poetą żyjącym w epoce romantyzmu, kiedy Polska była pod zaborami. Tworzył na emigracji. W swoich utworach opisywał piękno ojczystego kraju i  przekazywał wiarę, że Polacy odzyskają wolność.</a:t>
            </a:r>
          </a:p>
          <a:p>
            <a:r>
              <a:rPr lang="pl-PL" dirty="0" smtClean="0"/>
              <a:t>Pomnik upamiętnia poetę jako wielkiego patriotę.</a:t>
            </a:r>
          </a:p>
          <a:p>
            <a:r>
              <a:rPr lang="pl-PL" dirty="0" smtClean="0"/>
              <a:t> </a:t>
            </a:r>
            <a:endParaRPr lang="pl-P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1632</Words>
  <Application>Microsoft Office PowerPoint</Application>
  <PresentationFormat>Pokaz na ekranie (4:3)</PresentationFormat>
  <Paragraphs>119</Paragraphs>
  <Slides>20</Slides>
  <Notes>0</Notes>
  <HiddenSlides>0</HiddenSlides>
  <MMClips>4</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Slajd 1</vt:lpstr>
      <vt:lpstr>Jak Polska zniknęła z map Europy? - rozbiory Polski</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Ania i Darek</dc:creator>
  <cp:lastModifiedBy>Ania i Darek</cp:lastModifiedBy>
  <cp:revision>121</cp:revision>
  <dcterms:created xsi:type="dcterms:W3CDTF">2018-11-02T18:44:47Z</dcterms:created>
  <dcterms:modified xsi:type="dcterms:W3CDTF">2018-11-04T20:15:51Z</dcterms:modified>
</cp:coreProperties>
</file>