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mp3" ContentType="audio/unknown"/>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sldIdLst>
    <p:sldId id="256" r:id="rId2"/>
    <p:sldId id="257" r:id="rId3"/>
    <p:sldId id="263" r:id="rId4"/>
    <p:sldId id="262" r:id="rId5"/>
    <p:sldId id="261" r:id="rId6"/>
    <p:sldId id="260" r:id="rId7"/>
    <p:sldId id="259" r:id="rId8"/>
    <p:sldId id="266" r:id="rId9"/>
    <p:sldId id="258" r:id="rId10"/>
    <p:sldId id="269" r:id="rId11"/>
    <p:sldId id="265" r:id="rId12"/>
    <p:sldId id="275" r:id="rId13"/>
    <p:sldId id="270" r:id="rId14"/>
    <p:sldId id="264" r:id="rId15"/>
    <p:sldId id="268" r:id="rId16"/>
    <p:sldId id="271" r:id="rId17"/>
    <p:sldId id="272" r:id="rId18"/>
    <p:sldId id="267" r:id="rId19"/>
    <p:sldId id="274" r:id="rId20"/>
    <p:sldId id="273" r:id="rId21"/>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varScale="1">
        <p:scale>
          <a:sx n="69" d="100"/>
          <a:sy n="69" d="100"/>
        </p:scale>
        <p:origin x="-1404"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7E0377FD-BAD2-4CB8-9DFC-EE61F318D8F0}" type="datetimeFigureOut">
              <a:rPr lang="pl-PL" smtClean="0"/>
              <a:pPr/>
              <a:t>2018-11-10</a:t>
            </a:fld>
            <a:endParaRPr lang="pl-PL"/>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pl-PL"/>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160A603-DE1E-49CF-B9C0-A1F3246B6D4E}" type="slidenum">
              <a:rPr lang="pl-PL" smtClean="0"/>
              <a:pPr/>
              <a:t>‹#›</a:t>
            </a:fld>
            <a:endParaRPr lang="pl-PL"/>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pl-PL" smtClean="0"/>
              <a:t>Kliknij, aby edytować styl</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Vertical Text Placeholder 2"/>
          <p:cNvSpPr>
            <a:spLocks noGrp="1"/>
          </p:cNvSpPr>
          <p:nvPr>
            <p:ph type="body" orient="vert" idx="1"/>
          </p:nvPr>
        </p:nvSpPr>
        <p:spPr/>
        <p:txBody>
          <a:bodyPr vert="eaVert" anchor="ct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7E0377FD-BAD2-4CB8-9DFC-EE61F318D8F0}" type="datetimeFigureOut">
              <a:rPr lang="pl-PL" smtClean="0"/>
              <a:pPr/>
              <a:t>2018-11-10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160A603-DE1E-49CF-B9C0-A1F3246B6D4E}" type="slidenum">
              <a:rPr lang="pl-PL" smtClean="0"/>
              <a:pPr/>
              <a:t>‹#›</a:t>
            </a:fld>
            <a:endParaRPr lang="pl-PL"/>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7E0377FD-BAD2-4CB8-9DFC-EE61F318D8F0}" type="datetimeFigureOut">
              <a:rPr lang="pl-PL" smtClean="0"/>
              <a:pPr/>
              <a:t>2018-11-10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160A603-DE1E-49CF-B9C0-A1F3246B6D4E}" type="slidenum">
              <a:rPr lang="pl-PL" smtClean="0"/>
              <a:pPr/>
              <a:t>‹#›</a:t>
            </a:fld>
            <a:endParaRPr lang="pl-PL"/>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7E0377FD-BAD2-4CB8-9DFC-EE61F318D8F0}" type="datetimeFigureOut">
              <a:rPr lang="pl-PL" smtClean="0"/>
              <a:pPr/>
              <a:t>2018-11-10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160A603-DE1E-49CF-B9C0-A1F3246B6D4E}" type="slidenum">
              <a:rPr lang="pl-PL" smtClean="0"/>
              <a:pPr/>
              <a:t>‹#›</a:t>
            </a:fld>
            <a:endParaRPr lang="pl-PL"/>
          </a:p>
        </p:txBody>
      </p:sp>
      <p:sp>
        <p:nvSpPr>
          <p:cNvPr id="11" name="Title 10"/>
          <p:cNvSpPr>
            <a:spLocks noGrp="1"/>
          </p:cNvSpPr>
          <p:nvPr>
            <p:ph type="title"/>
          </p:nvPr>
        </p:nvSpPr>
        <p:spPr/>
        <p:txBody>
          <a:bodyPr/>
          <a:lstStyle/>
          <a:p>
            <a:r>
              <a:rPr lang="pl-PL" smtClean="0"/>
              <a:t>Kliknij, aby edytować styl</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pl-PL" smtClean="0"/>
              <a:t>Kliknij, aby edytować styl</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7E0377FD-BAD2-4CB8-9DFC-EE61F318D8F0}" type="datetimeFigureOut">
              <a:rPr lang="pl-PL" smtClean="0"/>
              <a:pPr/>
              <a:t>2018-11-10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160A603-DE1E-49CF-B9C0-A1F3246B6D4E}" type="slidenum">
              <a:rPr lang="pl-PL" smtClean="0"/>
              <a:pPr/>
              <a:t>‹#›</a:t>
            </a:fld>
            <a:endParaRPr lang="pl-PL"/>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E0377FD-BAD2-4CB8-9DFC-EE61F318D8F0}" type="datetimeFigureOut">
              <a:rPr lang="pl-PL" smtClean="0"/>
              <a:pPr/>
              <a:t>2018-11-10</a:t>
            </a:fld>
            <a:endParaRPr lang="pl-PL" dirty="0"/>
          </a:p>
        </p:txBody>
      </p:sp>
      <p:sp>
        <p:nvSpPr>
          <p:cNvPr id="6" name="Footer Placeholder 5"/>
          <p:cNvSpPr>
            <a:spLocks noGrp="1"/>
          </p:cNvSpPr>
          <p:nvPr>
            <p:ph type="ftr" sz="quarter" idx="11"/>
          </p:nvPr>
        </p:nvSpPr>
        <p:spPr/>
        <p:txBody>
          <a:bodyPr/>
          <a:lstStyle/>
          <a:p>
            <a:endParaRPr lang="pl-PL" dirty="0"/>
          </a:p>
        </p:txBody>
      </p:sp>
      <p:sp>
        <p:nvSpPr>
          <p:cNvPr id="7" name="Slide Number Placeholder 6"/>
          <p:cNvSpPr>
            <a:spLocks noGrp="1"/>
          </p:cNvSpPr>
          <p:nvPr>
            <p:ph type="sldNum" sz="quarter" idx="12"/>
          </p:nvPr>
        </p:nvSpPr>
        <p:spPr/>
        <p:txBody>
          <a:bodyPr/>
          <a:lstStyle/>
          <a:p>
            <a:fld id="{C160A603-DE1E-49CF-B9C0-A1F3246B6D4E}" type="slidenum">
              <a:rPr lang="pl-PL" smtClean="0"/>
              <a:pPr/>
              <a:t>‹#›</a:t>
            </a:fld>
            <a:endParaRPr lang="pl-PL"/>
          </a:p>
        </p:txBody>
      </p:sp>
      <p:sp>
        <p:nvSpPr>
          <p:cNvPr id="12" name="Title 11"/>
          <p:cNvSpPr>
            <a:spLocks noGrp="1"/>
          </p:cNvSpPr>
          <p:nvPr>
            <p:ph type="title"/>
          </p:nvPr>
        </p:nvSpPr>
        <p:spPr/>
        <p:txBody>
          <a:bodyPr/>
          <a:lstStyle>
            <a:lvl1pPr>
              <a:defRPr>
                <a:solidFill>
                  <a:schemeClr val="tx2"/>
                </a:solidFill>
              </a:defRPr>
            </a:lvl1pPr>
          </a:lstStyle>
          <a:p>
            <a:r>
              <a:rPr lang="pl-PL" dirty="0" smtClean="0"/>
              <a:t>Kliknij, aby edytować styl</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10" name="Content Placeholder 9"/>
          <p:cNvSpPr>
            <a:spLocks noGrp="1"/>
          </p:cNvSpPr>
          <p:nvPr>
            <p:ph sz="quarter" idx="14"/>
          </p:nvPr>
        </p:nvSpPr>
        <p:spPr>
          <a:xfrm>
            <a:off x="4645151" y="2240280"/>
            <a:ext cx="3803904" cy="3877056"/>
          </a:xfrm>
        </p:spPr>
        <p:txBody>
          <a:body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7E0377FD-BAD2-4CB8-9DFC-EE61F318D8F0}" type="datetimeFigureOut">
              <a:rPr lang="pl-PL" smtClean="0"/>
              <a:pPr/>
              <a:t>2018-11-10</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C160A603-DE1E-49CF-B9C0-A1F3246B6D4E}" type="slidenum">
              <a:rPr lang="pl-PL" smtClean="0"/>
              <a:pPr/>
              <a:t>‹#›</a:t>
            </a:fld>
            <a:endParaRPr lang="pl-PL"/>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7E0377FD-BAD2-4CB8-9DFC-EE61F318D8F0}" type="datetimeFigureOut">
              <a:rPr lang="pl-PL" smtClean="0"/>
              <a:pPr/>
              <a:t>2018-11-10</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C160A603-DE1E-49CF-B9C0-A1F3246B6D4E}" type="slidenum">
              <a:rPr lang="pl-PL" smtClean="0"/>
              <a:pPr/>
              <a:t>‹#›</a:t>
            </a:fld>
            <a:endParaRPr lang="pl-PL"/>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0377FD-BAD2-4CB8-9DFC-EE61F318D8F0}" type="datetimeFigureOut">
              <a:rPr lang="pl-PL" smtClean="0"/>
              <a:pPr/>
              <a:t>2018-11-10</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C160A603-DE1E-49CF-B9C0-A1F3246B6D4E}"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pl-PL" smtClean="0"/>
              <a:t>Kliknij, aby edytować styl</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7E0377FD-BAD2-4CB8-9DFC-EE61F318D8F0}" type="datetimeFigureOut">
              <a:rPr lang="pl-PL" smtClean="0"/>
              <a:pPr/>
              <a:t>2018-11-10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C160A603-DE1E-49CF-B9C0-A1F3246B6D4E}"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pl-PL" smtClean="0"/>
              <a:t>Kliknij, aby edytować styl</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7E0377FD-BAD2-4CB8-9DFC-EE61F318D8F0}" type="datetimeFigureOut">
              <a:rPr lang="pl-PL" smtClean="0"/>
              <a:pPr/>
              <a:t>2018-11-10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C160A603-DE1E-49CF-B9C0-A1F3246B6D4E}"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pl-PL" smtClean="0"/>
              <a:t>Kliknij, aby edytować styl</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7E0377FD-BAD2-4CB8-9DFC-EE61F318D8F0}" type="datetimeFigureOut">
              <a:rPr lang="pl-PL" smtClean="0"/>
              <a:pPr/>
              <a:t>2018-11-10</a:t>
            </a:fld>
            <a:endParaRPr lang="pl-PL"/>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pl-PL"/>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C160A603-DE1E-49CF-B9C0-A1F3246B6D4E}"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iming>
    <p:tnLst>
      <p:par>
        <p:cTn id="1" dur="indefinite" restart="never" nodeType="tmRoot"/>
      </p:par>
    </p:tnLst>
  </p:timing>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3"/><Relationship Id="rId2" Type="http://schemas.openxmlformats.org/officeDocument/2006/relationships/slideLayout" Target="../slideLayouts/slideLayout1.xml"/><Relationship Id="rId1" Type="http://schemas.openxmlformats.org/officeDocument/2006/relationships/audio" Target="../media/media1.mp3"/><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683568" y="1052736"/>
            <a:ext cx="7543800" cy="1790055"/>
          </a:xfrm>
        </p:spPr>
        <p:txBody>
          <a:bodyPr>
            <a:noAutofit/>
          </a:bodyPr>
          <a:lstStyle/>
          <a:p>
            <a:r>
              <a:rPr lang="pl-PL" b="1" i="1" dirty="0" smtClean="0">
                <a:solidFill>
                  <a:srgbClr val="FF0000"/>
                </a:solidFill>
              </a:rPr>
              <a:t>„A GDY WOLNOŚCI NADSZEDŁ CZAS…’’</a:t>
            </a:r>
            <a:endParaRPr lang="pl-PL" b="1" i="1" dirty="0">
              <a:solidFill>
                <a:srgbClr val="FF0000"/>
              </a:solidFill>
            </a:endParaRPr>
          </a:p>
        </p:txBody>
      </p:sp>
      <p:sp>
        <p:nvSpPr>
          <p:cNvPr id="3" name="Podtytuł 2"/>
          <p:cNvSpPr>
            <a:spLocks noGrp="1"/>
          </p:cNvSpPr>
          <p:nvPr>
            <p:ph type="subTitle" idx="1"/>
          </p:nvPr>
        </p:nvSpPr>
        <p:spPr/>
        <p:txBody>
          <a:bodyPr>
            <a:noAutofit/>
          </a:bodyPr>
          <a:lstStyle/>
          <a:p>
            <a:pPr algn="ctr"/>
            <a:r>
              <a:rPr lang="pl-PL" sz="3600" dirty="0" smtClean="0"/>
              <a:t>100-LECIE ODZYSKANIA NIEPODLEGŁOŚCI PRZEZ POLSKĘ</a:t>
            </a:r>
          </a:p>
          <a:p>
            <a:pPr algn="ctr"/>
            <a:r>
              <a:rPr lang="pl-PL" sz="3600" dirty="0" smtClean="0"/>
              <a:t>1918-2018</a:t>
            </a:r>
            <a:endParaRPr lang="pl-PL" sz="3600" dirty="0"/>
          </a:p>
        </p:txBody>
      </p:sp>
      <p:pic>
        <p:nvPicPr>
          <p:cNvPr id="5" name="Polonez a-moll nr 13 Pożegnanie Ojczyzny...Michała Kleofasa Ogińskiego(1).mp3">
            <a:hlinkClick r:id="" action="ppaction://media"/>
          </p:cNvPr>
          <p:cNvPicPr>
            <a:picLocks noChangeAspect="1"/>
          </p:cNvPicPr>
          <p:nvPr>
            <a:audioFile r:link="rId1"/>
            <p:extLst>
              <p:ext uri="{DAA4B4D4-6D71-4841-9C94-3DE7FCFB9230}">
                <p14:media xmlns:p14="http://schemas.microsoft.com/office/powerpoint/2010/main" xmlns="" r:embed="rId3"/>
              </p:ext>
            </p:extLst>
          </p:nvPr>
        </p:nvPicPr>
        <p:blipFill>
          <a:blip r:embed="rId4" cstate="print"/>
          <a:stretch>
            <a:fillRect/>
          </a:stretch>
        </p:blipFill>
        <p:spPr>
          <a:xfrm>
            <a:off x="1612796" y="5406752"/>
            <a:ext cx="609600" cy="609600"/>
          </a:xfrm>
          <a:prstGeom prst="rect">
            <a:avLst/>
          </a:prstGeom>
        </p:spPr>
      </p:pic>
    </p:spTree>
    <p:extLst>
      <p:ext uri="{BB962C8B-B14F-4D97-AF65-F5344CB8AC3E}">
        <p14:creationId xmlns:p14="http://schemas.microsoft.com/office/powerpoint/2010/main" xmlns="" val="304831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anim calcmode="lin" valueType="num">
                                      <p:cBhvr>
                                        <p:cTn id="15"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6" dur="2000" fill="hold"/>
                                        <p:tgtEl>
                                          <p:spTgt spid="3">
                                            <p:txEl>
                                              <p:pRg st="0" end="0"/>
                                            </p:txEl>
                                          </p:spTgt>
                                        </p:tgtEl>
                                        <p:attrNameLst>
                                          <p:attrName>ppt_h</p:attrName>
                                        </p:attrNameLst>
                                      </p:cBhvr>
                                      <p:tavLst>
                                        <p:tav tm="0">
                                          <p:val>
                                            <p:strVal val="#ppt_h"/>
                                          </p:val>
                                        </p:tav>
                                        <p:tav tm="100000">
                                          <p:val>
                                            <p:strVal val="#ppt_h"/>
                                          </p:val>
                                        </p:tav>
                                      </p:tavLst>
                                    </p:anim>
                                  </p:childTnLst>
                                </p:cTn>
                              </p:par>
                              <p:par>
                                <p:cTn id="17" presetID="45"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anim calcmode="lin" valueType="num">
                                      <p:cBhvr>
                                        <p:cTn id="20"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21"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par>
                          <p:cTn id="22" fill="hold">
                            <p:stCondLst>
                              <p:cond delay="2000"/>
                            </p:stCondLst>
                            <p:childTnLst>
                              <p:par>
                                <p:cTn id="23" presetID="1" presetClass="mediacall" presetSubtype="0" fill="hold" nodeType="afterEffect">
                                  <p:stCondLst>
                                    <p:cond delay="0"/>
                                  </p:stCondLst>
                                  <p:childTnLst>
                                    <p:cmd type="call" cmd="playFrom(0.0)">
                                      <p:cBhvr>
                                        <p:cTn id="24"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5" repeatCount="indefinite"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467544" y="908720"/>
            <a:ext cx="7756263" cy="1584176"/>
          </a:xfrm>
        </p:spPr>
        <p:txBody>
          <a:bodyPr vert="horz" lIns="91440" tIns="45720" rIns="91440" bIns="45720" rtlCol="0" anchor="ctr">
            <a:noAutofit/>
          </a:bodyPr>
          <a:lstStyle/>
          <a:p>
            <a:pPr algn="l"/>
            <a:r>
              <a:rPr lang="pl-PL" sz="2000" dirty="0" smtClean="0">
                <a:solidFill>
                  <a:schemeClr val="tx1"/>
                </a:solidFill>
              </a:rPr>
              <a:t/>
            </a:r>
            <a:br>
              <a:rPr lang="pl-PL" sz="2000" dirty="0" smtClean="0">
                <a:solidFill>
                  <a:schemeClr val="tx1"/>
                </a:solidFill>
              </a:rPr>
            </a:br>
            <a:r>
              <a:rPr lang="pl-PL" sz="2000" dirty="0">
                <a:solidFill>
                  <a:schemeClr val="tx1"/>
                </a:solidFill>
              </a:rPr>
              <a:t/>
            </a:r>
            <a:br>
              <a:rPr lang="pl-PL" sz="2000" dirty="0">
                <a:solidFill>
                  <a:schemeClr val="tx1"/>
                </a:solidFill>
              </a:rPr>
            </a:br>
            <a:r>
              <a:rPr lang="pl-PL" sz="2000" dirty="0" smtClean="0">
                <a:solidFill>
                  <a:schemeClr val="tx1"/>
                </a:solidFill>
              </a:rPr>
              <a:t/>
            </a:r>
            <a:br>
              <a:rPr lang="pl-PL" sz="2000" dirty="0" smtClean="0">
                <a:solidFill>
                  <a:schemeClr val="tx1"/>
                </a:solidFill>
              </a:rPr>
            </a:br>
            <a:r>
              <a:rPr lang="pl-PL" sz="2000" dirty="0" smtClean="0">
                <a:solidFill>
                  <a:schemeClr val="tx1"/>
                </a:solidFill>
              </a:rPr>
              <a:t/>
            </a:r>
            <a:br>
              <a:rPr lang="pl-PL" sz="2000" dirty="0" smtClean="0">
                <a:solidFill>
                  <a:schemeClr val="tx1"/>
                </a:solidFill>
              </a:rPr>
            </a:br>
            <a:r>
              <a:rPr lang="pl-PL" sz="2000" b="1" dirty="0" smtClean="0">
                <a:solidFill>
                  <a:schemeClr val="tx1"/>
                </a:solidFill>
              </a:rPr>
              <a:t>Juliusz </a:t>
            </a:r>
            <a:r>
              <a:rPr lang="pl-PL" sz="2000" b="1" dirty="0">
                <a:solidFill>
                  <a:schemeClr val="tx1"/>
                </a:solidFill>
              </a:rPr>
              <a:t>Słowacki </a:t>
            </a:r>
            <a:r>
              <a:rPr lang="pl-PL" sz="2000" b="1" dirty="0" smtClean="0">
                <a:solidFill>
                  <a:schemeClr val="tx1"/>
                </a:solidFill>
              </a:rPr>
              <a:t>- </a:t>
            </a:r>
            <a:r>
              <a:rPr lang="pl-PL" sz="2000" dirty="0">
                <a:solidFill>
                  <a:schemeClr val="tx1"/>
                </a:solidFill>
              </a:rPr>
              <a:t>(ur. 4 września 1809 w Krzemieńcu, zm. 3 kwietnia 1849 w </a:t>
            </a:r>
            <a:r>
              <a:rPr lang="pl-PL" sz="2000" dirty="0" smtClean="0">
                <a:solidFill>
                  <a:schemeClr val="tx1"/>
                </a:solidFill>
              </a:rPr>
              <a:t>Paryżu) </a:t>
            </a:r>
            <a:r>
              <a:rPr lang="pl-PL" sz="2000" dirty="0">
                <a:solidFill>
                  <a:schemeClr val="tx1"/>
                </a:solidFill>
              </a:rPr>
              <a:t>– polski poeta, przedstawiciel romantyzmu, dramaturg i epistolograf. Obok Mickiewicza </a:t>
            </a:r>
            <a:r>
              <a:rPr lang="pl-PL" sz="2000" dirty="0" smtClean="0">
                <a:solidFill>
                  <a:schemeClr val="tx1"/>
                </a:solidFill>
              </a:rPr>
              <a:t>               i </a:t>
            </a:r>
            <a:r>
              <a:rPr lang="pl-PL" sz="2000" dirty="0">
                <a:solidFill>
                  <a:schemeClr val="tx1"/>
                </a:solidFill>
              </a:rPr>
              <a:t>Krasińskiego określany jako jeden z Wieszczów Narodowych.</a:t>
            </a:r>
            <a:br>
              <a:rPr lang="pl-PL" sz="2000" dirty="0">
                <a:solidFill>
                  <a:schemeClr val="tx1"/>
                </a:solidFill>
              </a:rPr>
            </a:br>
            <a:r>
              <a:rPr lang="pl-PL" sz="2000" dirty="0">
                <a:solidFill>
                  <a:schemeClr val="tx1"/>
                </a:solidFill>
              </a:rPr>
              <a:t> </a:t>
            </a:r>
            <a:br>
              <a:rPr lang="pl-PL" sz="2000" dirty="0">
                <a:solidFill>
                  <a:schemeClr val="tx1"/>
                </a:solidFill>
              </a:rPr>
            </a:br>
            <a:r>
              <a:rPr lang="pl-PL" sz="2000" dirty="0" smtClean="0">
                <a:solidFill>
                  <a:schemeClr val="tx1"/>
                </a:solidFill>
              </a:rPr>
              <a:t/>
            </a:r>
            <a:br>
              <a:rPr lang="pl-PL" sz="2000" dirty="0" smtClean="0">
                <a:solidFill>
                  <a:schemeClr val="tx1"/>
                </a:solidFill>
              </a:rPr>
            </a:br>
            <a:r>
              <a:rPr lang="pl-PL" sz="2000" dirty="0" smtClean="0">
                <a:solidFill>
                  <a:schemeClr val="tx1"/>
                </a:solidFill>
              </a:rPr>
              <a:t/>
            </a:r>
            <a:br>
              <a:rPr lang="pl-PL" sz="2000" dirty="0" smtClean="0">
                <a:solidFill>
                  <a:schemeClr val="tx1"/>
                </a:solidFill>
              </a:rPr>
            </a:br>
            <a:r>
              <a:rPr lang="pl-PL" sz="2000" dirty="0" smtClean="0">
                <a:solidFill>
                  <a:schemeClr val="tx1"/>
                </a:solidFill>
              </a:rPr>
              <a:t>Utwory </a:t>
            </a:r>
            <a:r>
              <a:rPr lang="pl-PL" sz="2000" dirty="0">
                <a:solidFill>
                  <a:schemeClr val="tx1"/>
                </a:solidFill>
              </a:rPr>
              <a:t>Słowackiego podejmowały istotne problemy </a:t>
            </a:r>
            <a:r>
              <a:rPr lang="pl-PL" sz="2000" dirty="0" smtClean="0">
                <a:solidFill>
                  <a:schemeClr val="tx1"/>
                </a:solidFill>
              </a:rPr>
              <a:t>związane</a:t>
            </a:r>
            <a:r>
              <a:rPr lang="pl-PL" sz="2000" dirty="0" smtClean="0">
                <a:solidFill>
                  <a:schemeClr val="tx1"/>
                </a:solidFill>
              </a:rPr>
              <a:t/>
            </a:r>
            <a:br>
              <a:rPr lang="pl-PL" sz="2000" dirty="0" smtClean="0">
                <a:solidFill>
                  <a:schemeClr val="tx1"/>
                </a:solidFill>
              </a:rPr>
            </a:br>
            <a:r>
              <a:rPr lang="pl-PL" sz="2000" dirty="0" smtClean="0">
                <a:solidFill>
                  <a:schemeClr val="tx1"/>
                </a:solidFill>
              </a:rPr>
              <a:t>z </a:t>
            </a:r>
            <a:r>
              <a:rPr lang="pl-PL" sz="2000" dirty="0">
                <a:solidFill>
                  <a:schemeClr val="tx1"/>
                </a:solidFill>
              </a:rPr>
              <a:t>walką narodowowyzwoleńczą, z </a:t>
            </a:r>
            <a:r>
              <a:rPr lang="pl-PL" sz="2000" dirty="0" smtClean="0">
                <a:solidFill>
                  <a:schemeClr val="tx1"/>
                </a:solidFill>
              </a:rPr>
              <a:t>przeszłością </a:t>
            </a:r>
            <a:r>
              <a:rPr lang="pl-PL" sz="2000" dirty="0">
                <a:solidFill>
                  <a:schemeClr val="tx1"/>
                </a:solidFill>
              </a:rPr>
              <a:t>narodu                          i przyczynami niewoli, ale także poruszały </a:t>
            </a:r>
            <a:r>
              <a:rPr lang="pl-PL" sz="2000" dirty="0" smtClean="0">
                <a:solidFill>
                  <a:schemeClr val="tx1"/>
                </a:solidFill>
              </a:rPr>
              <a:t/>
            </a:r>
            <a:br>
              <a:rPr lang="pl-PL" sz="2000" dirty="0" smtClean="0">
                <a:solidFill>
                  <a:schemeClr val="tx1"/>
                </a:solidFill>
              </a:rPr>
            </a:br>
            <a:r>
              <a:rPr lang="pl-PL" sz="2000" dirty="0" smtClean="0">
                <a:solidFill>
                  <a:schemeClr val="tx1"/>
                </a:solidFill>
              </a:rPr>
              <a:t>uniwersalne </a:t>
            </a:r>
            <a:r>
              <a:rPr lang="pl-PL" sz="2000" dirty="0">
                <a:solidFill>
                  <a:schemeClr val="tx1"/>
                </a:solidFill>
              </a:rPr>
              <a:t>tematy egzystencjalne.</a:t>
            </a:r>
            <a:br>
              <a:rPr lang="pl-PL" sz="2000" dirty="0">
                <a:solidFill>
                  <a:schemeClr val="tx1"/>
                </a:solidFill>
              </a:rPr>
            </a:br>
            <a:r>
              <a:rPr lang="pl-PL" sz="2000" dirty="0">
                <a:solidFill>
                  <a:schemeClr val="tx1"/>
                </a:solidFill>
              </a:rPr>
              <a:t/>
            </a:r>
            <a:br>
              <a:rPr lang="pl-PL" sz="2000" dirty="0">
                <a:solidFill>
                  <a:schemeClr val="tx1"/>
                </a:solidFill>
              </a:rPr>
            </a:br>
            <a:r>
              <a:rPr lang="pl-PL" sz="2000" dirty="0" smtClean="0">
                <a:solidFill>
                  <a:schemeClr val="tx1"/>
                </a:solidFill>
              </a:rPr>
              <a:t/>
            </a:r>
            <a:br>
              <a:rPr lang="pl-PL" sz="2000" dirty="0" smtClean="0">
                <a:solidFill>
                  <a:schemeClr val="tx1"/>
                </a:solidFill>
              </a:rPr>
            </a:br>
            <a:endParaRPr lang="pl-PL" sz="2000" dirty="0">
              <a:solidFill>
                <a:schemeClr val="tx1"/>
              </a:solidFill>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1646" t="3954" r="3419" b="7904"/>
          <a:stretch/>
        </p:blipFill>
        <p:spPr bwMode="auto">
          <a:xfrm>
            <a:off x="6804248" y="2636912"/>
            <a:ext cx="2267744" cy="39975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Symbol zastępczy zawartości 3"/>
          <p:cNvSpPr>
            <a:spLocks noGrp="1"/>
          </p:cNvSpPr>
          <p:nvPr>
            <p:ph idx="1"/>
          </p:nvPr>
        </p:nvSpPr>
        <p:spPr>
          <a:xfrm>
            <a:off x="107505" y="3645024"/>
            <a:ext cx="6408711" cy="1872208"/>
          </a:xfrm>
        </p:spPr>
        <p:txBody>
          <a:bodyPr>
            <a:normAutofit/>
          </a:bodyPr>
          <a:lstStyle/>
          <a:p>
            <a:r>
              <a:rPr lang="pl-PL" sz="2000" dirty="0">
                <a:solidFill>
                  <a:schemeClr val="tx1"/>
                </a:solidFill>
              </a:rPr>
              <a:t>Pomnik wieszcza Juliusza Słowackiego postawiony jest w Parku „Solidarności” przy ul. Dąbrowskiego, tuż obok Instytutu Teologiczno-Pastoralnego im. Jana Pawła II w Rzeszowie. Jego historia sięga lat dwudziestych minionego stulecia.</a:t>
            </a:r>
          </a:p>
        </p:txBody>
      </p:sp>
    </p:spTree>
    <p:extLst>
      <p:ext uri="{BB962C8B-B14F-4D97-AF65-F5344CB8AC3E}">
        <p14:creationId xmlns:p14="http://schemas.microsoft.com/office/powerpoint/2010/main" xmlns="" val="15119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p:cTn id="19"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395536" y="3196209"/>
            <a:ext cx="5256584" cy="1888975"/>
          </a:xfrm>
        </p:spPr>
        <p:txBody>
          <a:bodyPr>
            <a:normAutofit/>
          </a:bodyPr>
          <a:lstStyle/>
          <a:p>
            <a:r>
              <a:rPr lang="pl-PL" sz="2000" dirty="0" smtClean="0"/>
              <a:t>Pomnik </a:t>
            </a:r>
            <a:r>
              <a:rPr lang="pl-PL" sz="2000" dirty="0"/>
              <a:t>Powstańców Styczniowych </a:t>
            </a:r>
            <a:r>
              <a:rPr lang="pl-PL" sz="2000" dirty="0" smtClean="0"/>
              <a:t>usytuowany jest we </a:t>
            </a:r>
            <a:r>
              <a:rPr lang="pl-PL" sz="2000" dirty="0"/>
              <a:t>wschodniej części Starego </a:t>
            </a:r>
            <a:r>
              <a:rPr lang="pl-PL" sz="2000" dirty="0" smtClean="0"/>
              <a:t>Cmentarza </a:t>
            </a:r>
            <a:r>
              <a:rPr lang="pl-PL" sz="2000" dirty="0" smtClean="0"/>
              <a:t>w </a:t>
            </a:r>
            <a:r>
              <a:rPr lang="pl-PL" sz="2000" dirty="0" smtClean="0"/>
              <a:t>Rzeszowie. </a:t>
            </a:r>
            <a:endParaRPr lang="pl-PL" sz="2000" dirty="0"/>
          </a:p>
        </p:txBody>
      </p:sp>
      <p:sp>
        <p:nvSpPr>
          <p:cNvPr id="3" name="Tytuł 2"/>
          <p:cNvSpPr>
            <a:spLocks noGrp="1"/>
          </p:cNvSpPr>
          <p:nvPr>
            <p:ph type="title"/>
          </p:nvPr>
        </p:nvSpPr>
        <p:spPr/>
        <p:txBody>
          <a:bodyPr/>
          <a:lstStyle/>
          <a:p>
            <a:pPr algn="l"/>
            <a:r>
              <a:rPr lang="pl-PL" sz="2000" dirty="0" smtClean="0">
                <a:solidFill>
                  <a:schemeClr val="tx1"/>
                </a:solidFill>
              </a:rPr>
              <a:t> </a:t>
            </a:r>
            <a:br>
              <a:rPr lang="pl-PL" sz="2000" dirty="0" smtClean="0">
                <a:solidFill>
                  <a:schemeClr val="tx1"/>
                </a:solidFill>
              </a:rPr>
            </a:br>
            <a:r>
              <a:rPr lang="pl-PL" sz="2000" dirty="0">
                <a:solidFill>
                  <a:schemeClr val="tx1"/>
                </a:solidFill>
              </a:rPr>
              <a:t/>
            </a:r>
            <a:br>
              <a:rPr lang="pl-PL" sz="2000" dirty="0">
                <a:solidFill>
                  <a:schemeClr val="tx1"/>
                </a:solidFill>
              </a:rPr>
            </a:br>
            <a:r>
              <a:rPr lang="pl-PL" sz="2000" dirty="0" smtClean="0">
                <a:solidFill>
                  <a:schemeClr val="tx1"/>
                </a:solidFill>
              </a:rPr>
              <a:t/>
            </a:r>
            <a:br>
              <a:rPr lang="pl-PL" sz="2000" dirty="0" smtClean="0">
                <a:solidFill>
                  <a:schemeClr val="tx1"/>
                </a:solidFill>
              </a:rPr>
            </a:br>
            <a:r>
              <a:rPr lang="pl-PL" sz="2000" dirty="0" smtClean="0">
                <a:solidFill>
                  <a:schemeClr val="tx1"/>
                </a:solidFill>
              </a:rPr>
              <a:t/>
            </a:r>
            <a:br>
              <a:rPr lang="pl-PL" sz="2000" dirty="0" smtClean="0">
                <a:solidFill>
                  <a:schemeClr val="tx1"/>
                </a:solidFill>
              </a:rPr>
            </a:br>
            <a:r>
              <a:rPr lang="pl-PL" sz="2000" dirty="0" smtClean="0">
                <a:solidFill>
                  <a:schemeClr val="tx1"/>
                </a:solidFill>
              </a:rPr>
              <a:t>Celem </a:t>
            </a:r>
            <a:r>
              <a:rPr lang="pl-PL" sz="2000" dirty="0">
                <a:solidFill>
                  <a:schemeClr val="tx1"/>
                </a:solidFill>
              </a:rPr>
              <a:t>walki powstania styczniowego była: Niepodległość, prawa polityczne, prawa osobiste, wyzwolenie, usunięcie rosyjskich </a:t>
            </a:r>
            <a:r>
              <a:rPr lang="pl-PL" sz="2000" dirty="0" smtClean="0">
                <a:solidFill>
                  <a:schemeClr val="tx1"/>
                </a:solidFill>
              </a:rPr>
              <a:t>urzędników.</a:t>
            </a:r>
            <a:br>
              <a:rPr lang="pl-PL" sz="2000" dirty="0" smtClean="0">
                <a:solidFill>
                  <a:schemeClr val="tx1"/>
                </a:solidFill>
              </a:rPr>
            </a:br>
            <a:r>
              <a:rPr lang="pl-PL" sz="2000" dirty="0">
                <a:solidFill>
                  <a:schemeClr val="tx1"/>
                </a:solidFill>
              </a:rPr>
              <a:t/>
            </a:r>
            <a:br>
              <a:rPr lang="pl-PL" sz="2000" dirty="0">
                <a:solidFill>
                  <a:schemeClr val="tx1"/>
                </a:solidFill>
              </a:rPr>
            </a:br>
            <a:r>
              <a:rPr lang="pl-PL" sz="2000" dirty="0" smtClean="0">
                <a:solidFill>
                  <a:schemeClr val="tx1"/>
                </a:solidFill>
              </a:rPr>
              <a:t/>
            </a:r>
            <a:br>
              <a:rPr lang="pl-PL" sz="2000" dirty="0" smtClean="0">
                <a:solidFill>
                  <a:schemeClr val="tx1"/>
                </a:solidFill>
              </a:rPr>
            </a:br>
            <a:r>
              <a:rPr lang="pl-PL" sz="2000" dirty="0" smtClean="0">
                <a:solidFill>
                  <a:schemeClr val="tx1"/>
                </a:solidFill>
              </a:rPr>
              <a:t/>
            </a:r>
            <a:br>
              <a:rPr lang="pl-PL" sz="2000" dirty="0" smtClean="0">
                <a:solidFill>
                  <a:schemeClr val="tx1"/>
                </a:solidFill>
              </a:rPr>
            </a:br>
            <a:r>
              <a:rPr lang="pl-PL" sz="2000" dirty="0" smtClean="0">
                <a:solidFill>
                  <a:schemeClr val="tx1"/>
                </a:solidFill>
              </a:rPr>
              <a:t/>
            </a:r>
            <a:br>
              <a:rPr lang="pl-PL" sz="2000" dirty="0" smtClean="0">
                <a:solidFill>
                  <a:schemeClr val="tx1"/>
                </a:solidFill>
              </a:rPr>
            </a:br>
            <a:r>
              <a:rPr lang="pl-PL" sz="2000" dirty="0" smtClean="0">
                <a:solidFill>
                  <a:schemeClr val="tx1"/>
                </a:solidFill>
              </a:rPr>
              <a:t>Pomnik </a:t>
            </a:r>
            <a:r>
              <a:rPr lang="pl-PL" sz="2000" dirty="0" smtClean="0">
                <a:solidFill>
                  <a:schemeClr val="tx1"/>
                </a:solidFill>
              </a:rPr>
              <a:t>upamiętnia powstanie styczniowe.</a:t>
            </a:r>
            <a:br>
              <a:rPr lang="pl-PL" sz="2000" dirty="0" smtClean="0">
                <a:solidFill>
                  <a:schemeClr val="tx1"/>
                </a:solidFill>
              </a:rPr>
            </a:br>
            <a:r>
              <a:rPr lang="pl-PL" sz="2000" dirty="0" smtClean="0">
                <a:solidFill>
                  <a:schemeClr val="tx1"/>
                </a:solidFill>
              </a:rPr>
              <a:t> </a:t>
            </a:r>
            <a:endParaRPr lang="pl-PL" sz="2000" dirty="0">
              <a:solidFill>
                <a:schemeClr val="tx1"/>
              </a:solidFill>
            </a:endParaRPr>
          </a:p>
        </p:txBody>
      </p:sp>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559" t="4831" r="5789" b="4363"/>
          <a:stretch/>
        </p:blipFill>
        <p:spPr bwMode="auto">
          <a:xfrm>
            <a:off x="5796136" y="2132856"/>
            <a:ext cx="2915816" cy="45025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45494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heel(1)">
                                      <p:cBhvr>
                                        <p:cTn id="7" dur="20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688490" y="570156"/>
            <a:ext cx="7756263" cy="2138764"/>
          </a:xfrm>
        </p:spPr>
        <p:txBody>
          <a:bodyPr/>
          <a:lstStyle/>
          <a:p>
            <a:pPr algn="l"/>
            <a:r>
              <a:rPr lang="pl-PL" sz="2000" b="1" dirty="0" smtClean="0">
                <a:solidFill>
                  <a:schemeClr val="tx1"/>
                </a:solidFill>
              </a:rPr>
              <a:t/>
            </a:r>
            <a:br>
              <a:rPr lang="pl-PL" sz="2000" b="1" dirty="0" smtClean="0">
                <a:solidFill>
                  <a:schemeClr val="tx1"/>
                </a:solidFill>
              </a:rPr>
            </a:br>
            <a:r>
              <a:rPr lang="pl-PL" sz="2000" b="1" dirty="0" smtClean="0">
                <a:solidFill>
                  <a:schemeClr val="tx1"/>
                </a:solidFill>
              </a:rPr>
              <a:t/>
            </a:r>
            <a:br>
              <a:rPr lang="pl-PL" sz="2000" b="1" dirty="0" smtClean="0">
                <a:solidFill>
                  <a:schemeClr val="tx1"/>
                </a:solidFill>
              </a:rPr>
            </a:br>
            <a:r>
              <a:rPr lang="pl-PL" sz="2000" b="1" dirty="0" smtClean="0">
                <a:solidFill>
                  <a:schemeClr val="tx1"/>
                </a:solidFill>
              </a:rPr>
              <a:t/>
            </a:r>
            <a:br>
              <a:rPr lang="pl-PL" sz="2000" b="1" dirty="0" smtClean="0">
                <a:solidFill>
                  <a:schemeClr val="tx1"/>
                </a:solidFill>
              </a:rPr>
            </a:br>
            <a:r>
              <a:rPr lang="pl-PL" sz="2000" b="1" dirty="0" smtClean="0">
                <a:solidFill>
                  <a:schemeClr val="tx1"/>
                </a:solidFill>
              </a:rPr>
              <a:t/>
            </a:r>
            <a:br>
              <a:rPr lang="pl-PL" sz="2000" b="1" dirty="0" smtClean="0">
                <a:solidFill>
                  <a:schemeClr val="tx1"/>
                </a:solidFill>
              </a:rPr>
            </a:br>
            <a:r>
              <a:rPr lang="pl-PL" sz="2000" b="1" dirty="0" smtClean="0">
                <a:solidFill>
                  <a:schemeClr val="tx1"/>
                </a:solidFill>
              </a:rPr>
              <a:t/>
            </a:r>
            <a:br>
              <a:rPr lang="pl-PL" sz="2000" b="1" dirty="0" smtClean="0">
                <a:solidFill>
                  <a:schemeClr val="tx1"/>
                </a:solidFill>
              </a:rPr>
            </a:br>
            <a:r>
              <a:rPr lang="pl-PL" sz="2000" b="1" dirty="0" smtClean="0">
                <a:solidFill>
                  <a:schemeClr val="tx1"/>
                </a:solidFill>
              </a:rPr>
              <a:t>Leopold </a:t>
            </a:r>
            <a:r>
              <a:rPr lang="pl-PL" sz="2000" b="1" dirty="0">
                <a:solidFill>
                  <a:schemeClr val="tx1"/>
                </a:solidFill>
              </a:rPr>
              <a:t>Kula </a:t>
            </a:r>
            <a:r>
              <a:rPr lang="pl-PL" sz="2000" dirty="0">
                <a:solidFill>
                  <a:schemeClr val="tx1"/>
                </a:solidFill>
              </a:rPr>
              <a:t>ps. „Lis” (ur. 11 listopada 1896 w Kosinie, zm. 7 marca 1919 w </a:t>
            </a:r>
            <a:r>
              <a:rPr lang="pl-PL" sz="2000" dirty="0" err="1">
                <a:solidFill>
                  <a:schemeClr val="tx1"/>
                </a:solidFill>
              </a:rPr>
              <a:t>Torczynie</a:t>
            </a:r>
            <a:r>
              <a:rPr lang="pl-PL" sz="2000" dirty="0">
                <a:solidFill>
                  <a:schemeClr val="tx1"/>
                </a:solidFill>
              </a:rPr>
              <a:t>) – major piechoty Wojska Polskiego, kawaler Orderu Virtuti Militari, pośmiertnie awansowany do stopnia pułkownika</a:t>
            </a:r>
            <a:r>
              <a:rPr lang="pl-PL" sz="2000" dirty="0" smtClean="0">
                <a:solidFill>
                  <a:schemeClr val="tx1"/>
                </a:solidFill>
              </a:rPr>
              <a:t>.</a:t>
            </a:r>
            <a:br>
              <a:rPr lang="pl-PL" sz="2000" dirty="0" smtClean="0">
                <a:solidFill>
                  <a:schemeClr val="tx1"/>
                </a:solidFill>
              </a:rPr>
            </a:br>
            <a:r>
              <a:rPr lang="pl-PL" sz="2000" dirty="0">
                <a:solidFill>
                  <a:schemeClr val="tx1"/>
                </a:solidFill>
              </a:rPr>
              <a:t/>
            </a:r>
            <a:br>
              <a:rPr lang="pl-PL" sz="2000" dirty="0">
                <a:solidFill>
                  <a:schemeClr val="tx1"/>
                </a:solidFill>
              </a:rPr>
            </a:br>
            <a:r>
              <a:rPr lang="pl-PL" sz="2000" dirty="0" smtClean="0">
                <a:solidFill>
                  <a:schemeClr val="tx1"/>
                </a:solidFill>
              </a:rPr>
              <a:t>W </a:t>
            </a:r>
            <a:r>
              <a:rPr lang="pl-PL" sz="2000" dirty="0">
                <a:solidFill>
                  <a:schemeClr val="tx1"/>
                </a:solidFill>
              </a:rPr>
              <a:t>roku 1917, w czasie kryzysu przysięgowego odmówił złożenia przysięgi wierności cesarzowi niemieckiemu, został internowany</a:t>
            </a:r>
            <a:r>
              <a:rPr lang="pl-PL" sz="2000" dirty="0" smtClean="0">
                <a:solidFill>
                  <a:schemeClr val="tx1"/>
                </a:solidFill>
              </a:rPr>
              <a:t>.</a:t>
            </a:r>
            <a:br>
              <a:rPr lang="pl-PL" sz="2000" dirty="0" smtClean="0">
                <a:solidFill>
                  <a:schemeClr val="tx1"/>
                </a:solidFill>
              </a:rPr>
            </a:br>
            <a:r>
              <a:rPr lang="pl-PL" sz="2000" dirty="0" smtClean="0">
                <a:solidFill>
                  <a:schemeClr val="tx1"/>
                </a:solidFill>
              </a:rPr>
              <a:t>Brał udział w walkach dywersyjnych na Ukrainie </a:t>
            </a:r>
            <a:r>
              <a:rPr lang="pl-PL" sz="2000" dirty="0" smtClean="0">
                <a:solidFill>
                  <a:schemeClr val="tx1"/>
                </a:solidFill>
              </a:rPr>
              <a:t/>
            </a:r>
            <a:br>
              <a:rPr lang="pl-PL" sz="2000" dirty="0" smtClean="0">
                <a:solidFill>
                  <a:schemeClr val="tx1"/>
                </a:solidFill>
              </a:rPr>
            </a:br>
            <a:r>
              <a:rPr lang="pl-PL" sz="2000" dirty="0" smtClean="0">
                <a:solidFill>
                  <a:schemeClr val="tx1"/>
                </a:solidFill>
              </a:rPr>
              <a:t>i </a:t>
            </a:r>
            <a:r>
              <a:rPr lang="pl-PL" sz="2000" dirty="0" smtClean="0">
                <a:solidFill>
                  <a:schemeClr val="tx1"/>
                </a:solidFill>
              </a:rPr>
              <a:t>awansował </a:t>
            </a:r>
            <a:r>
              <a:rPr lang="pl-PL" sz="2000" dirty="0" smtClean="0">
                <a:solidFill>
                  <a:schemeClr val="tx1"/>
                </a:solidFill>
              </a:rPr>
              <a:t>na stopień </a:t>
            </a:r>
            <a:r>
              <a:rPr lang="pl-PL" sz="2000" dirty="0" smtClean="0">
                <a:solidFill>
                  <a:schemeClr val="tx1"/>
                </a:solidFill>
              </a:rPr>
              <a:t>majora.</a:t>
            </a:r>
            <a:br>
              <a:rPr lang="pl-PL" sz="2000" dirty="0" smtClean="0">
                <a:solidFill>
                  <a:schemeClr val="tx1"/>
                </a:solidFill>
              </a:rPr>
            </a:br>
            <a:r>
              <a:rPr lang="pl-PL" sz="2000" dirty="0">
                <a:solidFill>
                  <a:schemeClr val="tx1"/>
                </a:solidFill>
              </a:rPr>
              <a:t/>
            </a:r>
            <a:br>
              <a:rPr lang="pl-PL" sz="2000" dirty="0">
                <a:solidFill>
                  <a:schemeClr val="tx1"/>
                </a:solidFill>
              </a:rPr>
            </a:br>
            <a:endParaRPr lang="pl-PL" sz="2000" dirty="0">
              <a:solidFill>
                <a:schemeClr val="tx1"/>
              </a:solidFill>
            </a:endParaRPr>
          </a:p>
        </p:txBody>
      </p:sp>
      <p:sp>
        <p:nvSpPr>
          <p:cNvPr id="4" name="Symbol zastępczy zawartości 3"/>
          <p:cNvSpPr>
            <a:spLocks noGrp="1"/>
          </p:cNvSpPr>
          <p:nvPr>
            <p:ph idx="1"/>
          </p:nvPr>
        </p:nvSpPr>
        <p:spPr>
          <a:xfrm>
            <a:off x="467544" y="3717032"/>
            <a:ext cx="5976663" cy="2782091"/>
          </a:xfrm>
        </p:spPr>
        <p:txBody>
          <a:bodyPr>
            <a:normAutofit lnSpcReduction="10000"/>
          </a:bodyPr>
          <a:lstStyle/>
          <a:p>
            <a:r>
              <a:rPr lang="pl-PL" sz="2000" dirty="0">
                <a:solidFill>
                  <a:schemeClr val="tx1"/>
                </a:solidFill>
              </a:rPr>
              <a:t>Pomnik płk. Leopolda Lisa-Kuli zlokalizowany jest przy ul. Jana Matejki, naprzeciwko Placu Farnego. Został wystawiony w miejscu zburzonego przez hitlerowców w 1940 r. monumentu, z 1932 roku. Pomnik został zaprojektowany przez rzeźbiarzy Bogusza </a:t>
            </a:r>
            <a:r>
              <a:rPr lang="pl-PL" sz="2000" dirty="0" err="1">
                <a:solidFill>
                  <a:schemeClr val="tx1"/>
                </a:solidFill>
              </a:rPr>
              <a:t>Salwińskiego</a:t>
            </a:r>
            <a:r>
              <a:rPr lang="pl-PL" sz="2000" dirty="0">
                <a:solidFill>
                  <a:schemeClr val="tx1"/>
                </a:solidFill>
              </a:rPr>
              <a:t> i Janusza Wilczyńskiego i jest kopią poprzedniego. Odsłonięcia dokonano 21.11.1992 roku.</a:t>
            </a: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88224" y="2924944"/>
            <a:ext cx="2199844" cy="37444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2746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randombar(horizont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down)">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323529" y="2276872"/>
            <a:ext cx="5400600" cy="3877815"/>
          </a:xfrm>
        </p:spPr>
        <p:txBody>
          <a:bodyPr>
            <a:normAutofit/>
          </a:bodyPr>
          <a:lstStyle/>
          <a:p>
            <a:r>
              <a:rPr lang="pl-PL" sz="2000" dirty="0"/>
              <a:t>W 1914 roku przyczynił się do utworzenia POW -Polskiej Organizacji Wojskowej.</a:t>
            </a:r>
          </a:p>
          <a:p>
            <a:r>
              <a:rPr lang="pl-PL" sz="2000" dirty="0"/>
              <a:t>Utworzył Legiony Polskie.</a:t>
            </a:r>
          </a:p>
          <a:p>
            <a:r>
              <a:rPr lang="pl-PL" sz="2000" dirty="0"/>
              <a:t>W 1919 roku doprowadził do powołania rządu Ignacego Paderewskiego.</a:t>
            </a:r>
          </a:p>
          <a:p>
            <a:r>
              <a:rPr lang="pl-PL" sz="2000" dirty="0"/>
              <a:t>Dowodził w bitwie warszawskiej w </a:t>
            </a:r>
            <a:r>
              <a:rPr lang="pl-PL" sz="2000" dirty="0" smtClean="0"/>
              <a:t>1920 roku.</a:t>
            </a:r>
          </a:p>
          <a:p>
            <a:r>
              <a:rPr lang="pl-PL" sz="2000" dirty="0" smtClean="0"/>
              <a:t>Ale przede wszystkim wyzwolił POLSKĘ z pod </a:t>
            </a:r>
            <a:r>
              <a:rPr lang="pl-PL" sz="2000" dirty="0" smtClean="0"/>
              <a:t>panowania </a:t>
            </a:r>
            <a:r>
              <a:rPr lang="pl-PL" sz="2000" dirty="0" smtClean="0"/>
              <a:t>zaborców.</a:t>
            </a:r>
            <a:endParaRPr lang="pl-PL" sz="2000" dirty="0"/>
          </a:p>
        </p:txBody>
      </p:sp>
      <p:sp>
        <p:nvSpPr>
          <p:cNvPr id="3" name="Tytuł 2"/>
          <p:cNvSpPr>
            <a:spLocks noGrp="1"/>
          </p:cNvSpPr>
          <p:nvPr>
            <p:ph type="title"/>
          </p:nvPr>
        </p:nvSpPr>
        <p:spPr>
          <a:xfrm>
            <a:off x="683568" y="548680"/>
            <a:ext cx="7756263" cy="1054250"/>
          </a:xfrm>
        </p:spPr>
        <p:txBody>
          <a:bodyPr/>
          <a:lstStyle/>
          <a:p>
            <a:pPr algn="l"/>
            <a:r>
              <a:rPr lang="pl-PL" sz="2000" b="1" dirty="0">
                <a:solidFill>
                  <a:schemeClr val="tx1"/>
                </a:solidFill>
              </a:rPr>
              <a:t>Józef Klemens Piłsudski </a:t>
            </a:r>
            <a:r>
              <a:rPr lang="pl-PL" sz="2000" dirty="0" smtClean="0">
                <a:solidFill>
                  <a:schemeClr val="tx1"/>
                </a:solidFill>
              </a:rPr>
              <a:t>(</a:t>
            </a:r>
            <a:r>
              <a:rPr lang="pl-PL" sz="2000" dirty="0">
                <a:solidFill>
                  <a:schemeClr val="tx1"/>
                </a:solidFill>
              </a:rPr>
              <a:t>ur. 5 grudnia 1867 w </a:t>
            </a:r>
            <a:r>
              <a:rPr lang="pl-PL" sz="2000" dirty="0" err="1">
                <a:solidFill>
                  <a:schemeClr val="tx1"/>
                </a:solidFill>
              </a:rPr>
              <a:t>Zułowie</a:t>
            </a:r>
            <a:r>
              <a:rPr lang="pl-PL" sz="2000" dirty="0">
                <a:solidFill>
                  <a:schemeClr val="tx1"/>
                </a:solidFill>
              </a:rPr>
              <a:t>, zm. 12 maja 1935 w Warszawie) – polski działacz społeczny i niepodległościowy, żołnierz, polityk, mąż stanu; od 1892 członek Polskiej Partii Socjalistycznej i jej przywódca w </a:t>
            </a:r>
            <a:r>
              <a:rPr lang="pl-PL" sz="2000" dirty="0" smtClean="0">
                <a:solidFill>
                  <a:schemeClr val="tx1"/>
                </a:solidFill>
              </a:rPr>
              <a:t>kraju.</a:t>
            </a:r>
            <a:endParaRPr lang="pl-PL" sz="2000" dirty="0">
              <a:solidFill>
                <a:schemeClr val="tx1"/>
              </a:solidFill>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68144" y="2132856"/>
            <a:ext cx="3004366" cy="41279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8905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p:cTn id="18"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 calcmode="lin" valueType="num">
                                      <p:cBhvr>
                                        <p:cTn id="25"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 calcmode="lin" valueType="num">
                                      <p:cBhvr>
                                        <p:cTn id="32"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34" dur="500"/>
                                        <p:tgtEl>
                                          <p:spTgt spid="2">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 calcmode="lin" valueType="num">
                                      <p:cBhvr>
                                        <p:cTn id="39"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40"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41" dur="500"/>
                                        <p:tgtEl>
                                          <p:spTgt spid="2">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
                                            <p:txEl>
                                              <p:pRg st="4" end="4"/>
                                            </p:txEl>
                                          </p:spTgt>
                                        </p:tgtEl>
                                        <p:attrNameLst>
                                          <p:attrName>style.visibility</p:attrName>
                                        </p:attrNameLst>
                                      </p:cBhvr>
                                      <p:to>
                                        <p:strVal val="visible"/>
                                      </p:to>
                                    </p:set>
                                    <p:anim calcmode="lin" valueType="num">
                                      <p:cBhvr>
                                        <p:cTn id="46"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47"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4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467544" y="2204864"/>
            <a:ext cx="5285406" cy="3877815"/>
          </a:xfrm>
        </p:spPr>
        <p:txBody>
          <a:bodyPr>
            <a:normAutofit/>
          </a:bodyPr>
          <a:lstStyle/>
          <a:p>
            <a:r>
              <a:rPr lang="pl-PL" sz="2000" dirty="0">
                <a:solidFill>
                  <a:schemeClr val="tx1"/>
                </a:solidFill>
              </a:rPr>
              <a:t>Utworzył w Warszawie Komitet Narodowy Polski.</a:t>
            </a:r>
          </a:p>
          <a:p>
            <a:r>
              <a:rPr lang="pl-PL" sz="2000" dirty="0">
                <a:solidFill>
                  <a:schemeClr val="tx1"/>
                </a:solidFill>
              </a:rPr>
              <a:t>Był delegatem Polski na </a:t>
            </a:r>
            <a:r>
              <a:rPr lang="pl-PL" sz="2000" dirty="0" smtClean="0">
                <a:solidFill>
                  <a:schemeClr val="tx1"/>
                </a:solidFill>
              </a:rPr>
              <a:t> </a:t>
            </a:r>
            <a:r>
              <a:rPr lang="pl-PL" sz="2000" dirty="0">
                <a:solidFill>
                  <a:schemeClr val="tx1"/>
                </a:solidFill>
              </a:rPr>
              <a:t>konferencji pokojowej w Wersalu w 1919 roku i wraz z Ignacym Paderewskim podpisał traktat pokojowy.</a:t>
            </a:r>
          </a:p>
          <a:p>
            <a:r>
              <a:rPr lang="pl-PL" sz="2000" dirty="0">
                <a:solidFill>
                  <a:schemeClr val="tx1"/>
                </a:solidFill>
              </a:rPr>
              <a:t>Współzałożyciel Narodowej Demokracji.</a:t>
            </a:r>
          </a:p>
          <a:p>
            <a:r>
              <a:rPr lang="pl-PL" sz="2000" dirty="0">
                <a:solidFill>
                  <a:schemeClr val="tx1"/>
                </a:solidFill>
              </a:rPr>
              <a:t>Przyczynił się do powstania armii polskiej </a:t>
            </a:r>
            <a:r>
              <a:rPr lang="pl-PL" sz="2000" dirty="0" smtClean="0">
                <a:solidFill>
                  <a:schemeClr val="tx1"/>
                </a:solidFill>
              </a:rPr>
              <a:t>we Francji.</a:t>
            </a:r>
            <a:endParaRPr lang="pl-PL" sz="2000" dirty="0">
              <a:solidFill>
                <a:schemeClr val="tx1"/>
              </a:solidFill>
            </a:endParaRPr>
          </a:p>
        </p:txBody>
      </p:sp>
      <p:sp>
        <p:nvSpPr>
          <p:cNvPr id="3" name="Tytuł 2"/>
          <p:cNvSpPr>
            <a:spLocks noGrp="1"/>
          </p:cNvSpPr>
          <p:nvPr>
            <p:ph type="title"/>
          </p:nvPr>
        </p:nvSpPr>
        <p:spPr/>
        <p:txBody>
          <a:bodyPr>
            <a:noAutofit/>
          </a:bodyPr>
          <a:lstStyle/>
          <a:p>
            <a:pPr algn="l"/>
            <a:r>
              <a:rPr lang="pl-PL" sz="2000" b="1" dirty="0">
                <a:solidFill>
                  <a:schemeClr val="tx1"/>
                </a:solidFill>
              </a:rPr>
              <a:t>Roman Stanisław Dmowski </a:t>
            </a:r>
            <a:r>
              <a:rPr lang="pl-PL" sz="2000" dirty="0">
                <a:solidFill>
                  <a:schemeClr val="tx1"/>
                </a:solidFill>
              </a:rPr>
              <a:t>(ur. 9 sierpnia 1864 w </a:t>
            </a:r>
            <a:r>
              <a:rPr lang="pl-PL" sz="2000" dirty="0" err="1">
                <a:solidFill>
                  <a:schemeClr val="tx1"/>
                </a:solidFill>
              </a:rPr>
              <a:t>Kamionku</a:t>
            </a:r>
            <a:r>
              <a:rPr lang="pl-PL" sz="2000" dirty="0">
                <a:solidFill>
                  <a:schemeClr val="tx1"/>
                </a:solidFill>
              </a:rPr>
              <a:t>, zm. 2 stycznia 1939 w Drozdowie) – polski polityk, mąż stanu, publicysta polityczny, minister spraw zagranicznych, poseł na Sejm Ustawodawczy RP oraz II i III Dumy. </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84168" y="2132856"/>
            <a:ext cx="2843808" cy="42527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1443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p:cTn id="19"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 calcmode="lin" valueType="num">
                                      <p:cBhvr>
                                        <p:cTn id="26"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 calcmode="lin" valueType="num">
                                      <p:cBhvr>
                                        <p:cTn id="33"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 calcmode="lin" valueType="num">
                                      <p:cBhvr>
                                        <p:cTn id="40"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41"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4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323528" y="2276872"/>
            <a:ext cx="5148064" cy="3877815"/>
          </a:xfrm>
        </p:spPr>
        <p:txBody>
          <a:bodyPr>
            <a:normAutofit lnSpcReduction="10000"/>
          </a:bodyPr>
          <a:lstStyle/>
          <a:p>
            <a:r>
              <a:rPr lang="pl-PL" sz="2000" dirty="0"/>
              <a:t>Był wybitnym kompozytorem i </a:t>
            </a:r>
            <a:r>
              <a:rPr lang="pl-PL" sz="2000" dirty="0" smtClean="0"/>
              <a:t>pianistą , dzięki </a:t>
            </a:r>
            <a:r>
              <a:rPr lang="pl-PL" sz="2000" dirty="0"/>
              <a:t>podróżom i koncertom zachęcał do wspierania Polaków w </a:t>
            </a:r>
            <a:r>
              <a:rPr lang="pl-PL" sz="2000" dirty="0" smtClean="0"/>
              <a:t>walce o                 niepodległość</a:t>
            </a:r>
            <a:r>
              <a:rPr lang="pl-PL" sz="2000" dirty="0"/>
              <a:t>.</a:t>
            </a:r>
          </a:p>
          <a:p>
            <a:r>
              <a:rPr lang="pl-PL" sz="2000" dirty="0"/>
              <a:t>Dzięki Paderewskiemu o sytuacji w Polsce dowiedział się prezydent USA </a:t>
            </a:r>
            <a:r>
              <a:rPr lang="pl-PL" sz="2000" dirty="0" smtClean="0"/>
              <a:t>Wilson i     poruszył </a:t>
            </a:r>
            <a:r>
              <a:rPr lang="pl-PL" sz="2000" dirty="0"/>
              <a:t>w swoim orędziu temat niepodległości Polski. </a:t>
            </a:r>
          </a:p>
          <a:p>
            <a:r>
              <a:rPr lang="pl-PL" sz="2000" dirty="0"/>
              <a:t>Podpisał traktat pokojowy w Wersalu.</a:t>
            </a:r>
          </a:p>
          <a:p>
            <a:r>
              <a:rPr lang="pl-PL" sz="2000" dirty="0"/>
              <a:t>Podczas II </a:t>
            </a:r>
            <a:r>
              <a:rPr lang="pl-PL" sz="2000" dirty="0" smtClean="0"/>
              <a:t>Wojny Światowej  został </a:t>
            </a:r>
            <a:r>
              <a:rPr lang="pl-PL" sz="2000" dirty="0"/>
              <a:t>przewodniczącym Rady Narodowej RP </a:t>
            </a:r>
            <a:r>
              <a:rPr lang="pl-PL" sz="2000" dirty="0" smtClean="0"/>
              <a:t>w Londynie. </a:t>
            </a:r>
            <a:endParaRPr lang="pl-PL" sz="2000" dirty="0"/>
          </a:p>
        </p:txBody>
      </p:sp>
      <p:sp>
        <p:nvSpPr>
          <p:cNvPr id="3" name="Tytuł 2"/>
          <p:cNvSpPr>
            <a:spLocks noGrp="1"/>
          </p:cNvSpPr>
          <p:nvPr>
            <p:ph type="title"/>
          </p:nvPr>
        </p:nvSpPr>
        <p:spPr>
          <a:xfrm>
            <a:off x="467544" y="548680"/>
            <a:ext cx="7756263" cy="1054250"/>
          </a:xfrm>
        </p:spPr>
        <p:txBody>
          <a:bodyPr/>
          <a:lstStyle/>
          <a:p>
            <a:pPr algn="l"/>
            <a:r>
              <a:rPr lang="pl-PL" sz="2000" b="1" dirty="0">
                <a:solidFill>
                  <a:schemeClr val="tx1"/>
                </a:solidFill>
              </a:rPr>
              <a:t>Ignacy Jan Paderewski </a:t>
            </a:r>
            <a:r>
              <a:rPr lang="pl-PL" sz="2000" dirty="0" smtClean="0">
                <a:solidFill>
                  <a:schemeClr val="tx1"/>
                </a:solidFill>
              </a:rPr>
              <a:t>- (ur.18 </a:t>
            </a:r>
            <a:r>
              <a:rPr lang="pl-PL" sz="2000" dirty="0">
                <a:solidFill>
                  <a:schemeClr val="tx1"/>
                </a:solidFill>
              </a:rPr>
              <a:t>listopada 1860 w Kuryłówce, zm. 29 czerwca 1941 w Nowym Jorku) – polski pianista, kompozytor, działacz niepodległościowy, mąż stanu i </a:t>
            </a:r>
            <a:r>
              <a:rPr lang="pl-PL" sz="2000" dirty="0" smtClean="0">
                <a:solidFill>
                  <a:schemeClr val="tx1"/>
                </a:solidFill>
              </a:rPr>
              <a:t>polityk, Premier RP i </a:t>
            </a:r>
            <a:r>
              <a:rPr lang="pl-PL" sz="2000" dirty="0" err="1" smtClean="0">
                <a:solidFill>
                  <a:schemeClr val="tx1"/>
                </a:solidFill>
              </a:rPr>
              <a:t>Minsnister</a:t>
            </a:r>
            <a:r>
              <a:rPr lang="pl-PL" sz="2000" dirty="0" smtClean="0">
                <a:solidFill>
                  <a:schemeClr val="tx1"/>
                </a:solidFill>
              </a:rPr>
              <a:t> Spraw Zagranicznych</a:t>
            </a:r>
            <a:endParaRPr lang="pl-PL" sz="2000" dirty="0">
              <a:solidFill>
                <a:schemeClr val="tx1"/>
              </a:solidFill>
            </a:endParaRPr>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2239" t="6292" r="18083"/>
          <a:stretch/>
        </p:blipFill>
        <p:spPr bwMode="auto">
          <a:xfrm>
            <a:off x="5508104" y="2636912"/>
            <a:ext cx="3347864" cy="30139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28862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p:cTn id="1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 calcmode="lin" valueType="num">
                                      <p:cBhvr>
                                        <p:cTn id="2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2">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 calcmode="lin" valueType="num">
                                      <p:cBhvr>
                                        <p:cTn id="31"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
                                            <p:txEl>
                                              <p:pRg st="3" end="3"/>
                                            </p:txEl>
                                          </p:spTgt>
                                        </p:tgtEl>
                                        <p:attrNameLst>
                                          <p:attrName>style.visibility</p:attrName>
                                        </p:attrNameLst>
                                      </p:cBhvr>
                                      <p:to>
                                        <p:strVal val="visible"/>
                                      </p:to>
                                    </p:set>
                                    <p:anim calcmode="lin" valueType="num">
                                      <p:cBhvr>
                                        <p:cTn id="38"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9"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4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251520" y="2420888"/>
            <a:ext cx="6120679" cy="3661791"/>
          </a:xfrm>
        </p:spPr>
        <p:txBody>
          <a:bodyPr>
            <a:normAutofit/>
          </a:bodyPr>
          <a:lstStyle/>
          <a:p>
            <a:r>
              <a:rPr lang="pl-PL" sz="2000" dirty="0"/>
              <a:t>26 października 1931 r. rozpoczął się największy proces polityczny II Rzeczypospolitej tzw. proces więźniów brzeskich czyli  "</a:t>
            </a:r>
            <a:r>
              <a:rPr lang="pl-PL" sz="2000" dirty="0" smtClean="0"/>
              <a:t>proces </a:t>
            </a:r>
            <a:r>
              <a:rPr lang="pl-PL" sz="2000" dirty="0"/>
              <a:t>brzeski". Oskarżono jedenastu działaczy Centrolewu. Zarzucano im przygotowywanie zamachu stanu. Witos należał do głównych postaci w tym procesie. Skazany został na 1,5 roku więzienia. Nie pogodził się z wyrokiem i nie </a:t>
            </a:r>
            <a:r>
              <a:rPr lang="pl-PL" sz="2000" dirty="0" smtClean="0"/>
              <a:t>czekając  </a:t>
            </a:r>
            <a:r>
              <a:rPr lang="pl-PL" sz="2000" dirty="0"/>
              <a:t>na jego uprawomocnienie, 28 września 1933 r. udał się na polityczną emigrację do Czechosłowacji</a:t>
            </a:r>
            <a:r>
              <a:rPr lang="pl-PL" sz="2000" dirty="0" smtClean="0"/>
              <a:t>.</a:t>
            </a:r>
            <a:endParaRPr lang="pl-PL" sz="2000" dirty="0"/>
          </a:p>
        </p:txBody>
      </p:sp>
      <p:sp>
        <p:nvSpPr>
          <p:cNvPr id="3" name="Tytuł 2"/>
          <p:cNvSpPr>
            <a:spLocks noGrp="1"/>
          </p:cNvSpPr>
          <p:nvPr>
            <p:ph type="title"/>
          </p:nvPr>
        </p:nvSpPr>
        <p:spPr>
          <a:xfrm>
            <a:off x="611560" y="548680"/>
            <a:ext cx="6912768" cy="1054250"/>
          </a:xfrm>
        </p:spPr>
        <p:txBody>
          <a:bodyPr/>
          <a:lstStyle/>
          <a:p>
            <a:pPr algn="l"/>
            <a:r>
              <a:rPr lang="pl-PL" sz="2000" b="1" dirty="0">
                <a:solidFill>
                  <a:schemeClr val="tx1"/>
                </a:solidFill>
              </a:rPr>
              <a:t>Wincenty Witos </a:t>
            </a:r>
            <a:r>
              <a:rPr lang="pl-PL" sz="2000" dirty="0">
                <a:solidFill>
                  <a:schemeClr val="tx1"/>
                </a:solidFill>
              </a:rPr>
              <a:t>(ur. 21 stycznia 1874 </a:t>
            </a:r>
            <a:r>
              <a:rPr lang="pl-PL" sz="2000" dirty="0" smtClean="0">
                <a:solidFill>
                  <a:schemeClr val="tx1"/>
                </a:solidFill>
              </a:rPr>
              <a:t/>
            </a:r>
            <a:br>
              <a:rPr lang="pl-PL" sz="2000" dirty="0" smtClean="0">
                <a:solidFill>
                  <a:schemeClr val="tx1"/>
                </a:solidFill>
              </a:rPr>
            </a:br>
            <a:r>
              <a:rPr lang="pl-PL" sz="2000" dirty="0" smtClean="0">
                <a:solidFill>
                  <a:schemeClr val="tx1"/>
                </a:solidFill>
              </a:rPr>
              <a:t>w </a:t>
            </a:r>
            <a:r>
              <a:rPr lang="pl-PL" sz="2000" dirty="0">
                <a:solidFill>
                  <a:schemeClr val="tx1"/>
                </a:solidFill>
              </a:rPr>
              <a:t>Wierzchosławicach, zm. 31 października 1945 </a:t>
            </a:r>
            <a:r>
              <a:rPr lang="pl-PL" sz="2000" dirty="0" smtClean="0">
                <a:solidFill>
                  <a:schemeClr val="tx1"/>
                </a:solidFill>
              </a:rPr>
              <a:t/>
            </a:r>
            <a:br>
              <a:rPr lang="pl-PL" sz="2000" dirty="0" smtClean="0">
                <a:solidFill>
                  <a:schemeClr val="tx1"/>
                </a:solidFill>
              </a:rPr>
            </a:br>
            <a:r>
              <a:rPr lang="pl-PL" sz="2000" dirty="0" smtClean="0">
                <a:solidFill>
                  <a:schemeClr val="tx1"/>
                </a:solidFill>
              </a:rPr>
              <a:t>w </a:t>
            </a:r>
            <a:r>
              <a:rPr lang="pl-PL" sz="2000" dirty="0">
                <a:solidFill>
                  <a:schemeClr val="tx1"/>
                </a:solidFill>
              </a:rPr>
              <a:t>Krakowie) – polski polityk, działacz ruchu ludowego, trzykrotny premier </a:t>
            </a:r>
            <a:r>
              <a:rPr lang="pl-PL" sz="2000" dirty="0" smtClean="0">
                <a:solidFill>
                  <a:schemeClr val="tx1"/>
                </a:solidFill>
              </a:rPr>
              <a:t>Rzeczypospolitej Polskiej</a:t>
            </a:r>
            <a:r>
              <a:rPr lang="pl-PL" sz="2000" dirty="0">
                <a:solidFill>
                  <a:schemeClr val="tx1"/>
                </a:solidFill>
              </a:rPr>
              <a:t>. </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00192" y="2204864"/>
            <a:ext cx="2603393" cy="345638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6367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fltVal val="0"/>
                                          </p:val>
                                        </p:tav>
                                        <p:tav tm="100000">
                                          <p:val>
                                            <p:strVal val="#ppt_h"/>
                                          </p:val>
                                        </p:tav>
                                      </p:tavLst>
                                    </p:anim>
                                    <p:anim calcmode="lin" valueType="num">
                                      <p:cBhvr>
                                        <p:cTn id="9" dur="1000" fill="hold"/>
                                        <p:tgtEl>
                                          <p:spTgt spid="4098"/>
                                        </p:tgtEl>
                                        <p:attrNameLst>
                                          <p:attrName>style.rotation</p:attrName>
                                        </p:attrNameLst>
                                      </p:cBhvr>
                                      <p:tavLst>
                                        <p:tav tm="0">
                                          <p:val>
                                            <p:fltVal val="90"/>
                                          </p:val>
                                        </p:tav>
                                        <p:tav tm="100000">
                                          <p:val>
                                            <p:fltVal val="0"/>
                                          </p:val>
                                        </p:tav>
                                      </p:tavLst>
                                    </p:anim>
                                    <p:animEffect transition="in" filter="fade">
                                      <p:cBhvr>
                                        <p:cTn id="10" dur="10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fade">
                                      <p:cBhvr>
                                        <p:cTn id="20" dur="2000"/>
                                        <p:tgtEl>
                                          <p:spTgt spid="2">
                                            <p:txEl>
                                              <p:pRg st="0" end="0"/>
                                            </p:txEl>
                                          </p:spTgt>
                                        </p:tgtEl>
                                      </p:cBhvr>
                                    </p:animEffect>
                                    <p:anim calcmode="lin" valueType="num">
                                      <p:cBhvr>
                                        <p:cTn id="21"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22"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251520" y="3717032"/>
            <a:ext cx="4355975" cy="1054250"/>
          </a:xfrm>
        </p:spPr>
        <p:txBody>
          <a:bodyPr/>
          <a:lstStyle/>
          <a:p>
            <a:pPr algn="l"/>
            <a:r>
              <a:rPr lang="pl-PL" sz="2000" dirty="0" smtClean="0">
                <a:solidFill>
                  <a:schemeClr val="tx1"/>
                </a:solidFill>
              </a:rPr>
              <a:t>Barwy </a:t>
            </a:r>
            <a:r>
              <a:rPr lang="pl-PL" sz="2000" dirty="0">
                <a:solidFill>
                  <a:schemeClr val="tx1"/>
                </a:solidFill>
              </a:rPr>
              <a:t>Rzeczypospolitej Polskiej stanowią składniki flagi państwowej Rzeczypospolitej Polskiej. Ustawa stanowi, że barwami Rzeczypospolitej Polskiej są kolory biały i czerwony, ułożone w dwóch poziomych, równoległych pasach tej samej szerokości, z których górny jest koloru </a:t>
            </a:r>
            <a:r>
              <a:rPr lang="pl-PL" sz="2000" dirty="0" smtClean="0">
                <a:solidFill>
                  <a:schemeClr val="tx1"/>
                </a:solidFill>
              </a:rPr>
              <a:t>białego, a dolny koloru czerwonego.</a:t>
            </a:r>
            <a:r>
              <a:rPr lang="pl-PL" sz="2000" dirty="0">
                <a:solidFill>
                  <a:schemeClr val="tx1"/>
                </a:solidFill>
              </a:rPr>
              <a:t/>
            </a:r>
            <a:br>
              <a:rPr lang="pl-PL" sz="2000" dirty="0">
                <a:solidFill>
                  <a:schemeClr val="tx1"/>
                </a:solidFill>
              </a:rPr>
            </a:br>
            <a:r>
              <a:rPr lang="pl-PL" sz="2000" dirty="0">
                <a:solidFill>
                  <a:schemeClr val="tx1"/>
                </a:solidFill>
              </a:rPr>
              <a:t/>
            </a:r>
            <a:br>
              <a:rPr lang="pl-PL" sz="2000" dirty="0">
                <a:solidFill>
                  <a:schemeClr val="tx1"/>
                </a:solidFill>
              </a:rPr>
            </a:br>
            <a:endParaRPr lang="pl-PL" sz="2000" dirty="0">
              <a:solidFill>
                <a:schemeClr val="tx1"/>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44008" y="2348880"/>
            <a:ext cx="4211960" cy="28052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Prostokąt 3"/>
          <p:cNvSpPr/>
          <p:nvPr/>
        </p:nvSpPr>
        <p:spPr>
          <a:xfrm>
            <a:off x="4572000" y="5517232"/>
            <a:ext cx="4572000" cy="923330"/>
          </a:xfrm>
          <a:prstGeom prst="rect">
            <a:avLst/>
          </a:prstGeom>
        </p:spPr>
        <p:txBody>
          <a:bodyPr>
            <a:spAutoFit/>
          </a:bodyPr>
          <a:lstStyle/>
          <a:p>
            <a:r>
              <a:rPr lang="pl-PL" dirty="0"/>
              <a:t>Od 2004 roku 2 maja jest w Polsce oficjalnie obchodzony jako Dzień Flagi Rzeczypospolitej Polskiej. </a:t>
            </a:r>
          </a:p>
        </p:txBody>
      </p:sp>
      <p:sp>
        <p:nvSpPr>
          <p:cNvPr id="6" name="Prostokąt 5"/>
          <p:cNvSpPr/>
          <p:nvPr/>
        </p:nvSpPr>
        <p:spPr>
          <a:xfrm>
            <a:off x="1187624" y="476672"/>
            <a:ext cx="6840760" cy="707886"/>
          </a:xfrm>
          <a:prstGeom prst="rect">
            <a:avLst/>
          </a:prstGeom>
        </p:spPr>
        <p:txBody>
          <a:bodyPr wrap="square">
            <a:spAutoFit/>
          </a:bodyPr>
          <a:lstStyle/>
          <a:p>
            <a:r>
              <a:rPr lang="pl-PL" sz="2000" b="1" dirty="0"/>
              <a:t>Flaga Polski (Flaga Państwowa Rzeczypospolitej Polskiej) </a:t>
            </a:r>
            <a:r>
              <a:rPr lang="pl-PL" sz="2000" dirty="0"/>
              <a:t>– </a:t>
            </a:r>
            <a:r>
              <a:rPr lang="pl-PL" sz="2000" dirty="0" smtClean="0"/>
              <a:t>jeden z </a:t>
            </a:r>
            <a:r>
              <a:rPr lang="pl-PL" sz="2000" dirty="0"/>
              <a:t>symboli państwowych Polski.</a:t>
            </a:r>
          </a:p>
        </p:txBody>
      </p:sp>
    </p:spTree>
    <p:extLst>
      <p:ext uri="{BB962C8B-B14F-4D97-AF65-F5344CB8AC3E}">
        <p14:creationId xmlns:p14="http://schemas.microsoft.com/office/powerpoint/2010/main" xmlns="" val="60184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80">
                                          <p:stCondLst>
                                            <p:cond delay="0"/>
                                          </p:stCondLst>
                                        </p:cTn>
                                        <p:tgtEl>
                                          <p:spTgt spid="6"/>
                                        </p:tgtEl>
                                      </p:cBhvr>
                                    </p:animEffect>
                                    <p:anim calcmode="lin" valueType="num">
                                      <p:cBhvr>
                                        <p:cTn id="1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1" dur="26">
                                          <p:stCondLst>
                                            <p:cond delay="650"/>
                                          </p:stCondLst>
                                        </p:cTn>
                                        <p:tgtEl>
                                          <p:spTgt spid="6"/>
                                        </p:tgtEl>
                                      </p:cBhvr>
                                      <p:to x="100000" y="60000"/>
                                    </p:animScale>
                                    <p:animScale>
                                      <p:cBhvr>
                                        <p:cTn id="22" dur="166" decel="50000">
                                          <p:stCondLst>
                                            <p:cond delay="676"/>
                                          </p:stCondLst>
                                        </p:cTn>
                                        <p:tgtEl>
                                          <p:spTgt spid="6"/>
                                        </p:tgtEl>
                                      </p:cBhvr>
                                      <p:to x="100000" y="100000"/>
                                    </p:animScale>
                                    <p:animScale>
                                      <p:cBhvr>
                                        <p:cTn id="23" dur="26">
                                          <p:stCondLst>
                                            <p:cond delay="1312"/>
                                          </p:stCondLst>
                                        </p:cTn>
                                        <p:tgtEl>
                                          <p:spTgt spid="6"/>
                                        </p:tgtEl>
                                      </p:cBhvr>
                                      <p:to x="100000" y="80000"/>
                                    </p:animScale>
                                    <p:animScale>
                                      <p:cBhvr>
                                        <p:cTn id="24" dur="166" decel="50000">
                                          <p:stCondLst>
                                            <p:cond delay="1338"/>
                                          </p:stCondLst>
                                        </p:cTn>
                                        <p:tgtEl>
                                          <p:spTgt spid="6"/>
                                        </p:tgtEl>
                                      </p:cBhvr>
                                      <p:to x="100000" y="100000"/>
                                    </p:animScale>
                                    <p:animScale>
                                      <p:cBhvr>
                                        <p:cTn id="25" dur="26">
                                          <p:stCondLst>
                                            <p:cond delay="1642"/>
                                          </p:stCondLst>
                                        </p:cTn>
                                        <p:tgtEl>
                                          <p:spTgt spid="6"/>
                                        </p:tgtEl>
                                      </p:cBhvr>
                                      <p:to x="100000" y="90000"/>
                                    </p:animScale>
                                    <p:animScale>
                                      <p:cBhvr>
                                        <p:cTn id="26" dur="166" decel="50000">
                                          <p:stCondLst>
                                            <p:cond delay="1668"/>
                                          </p:stCondLst>
                                        </p:cTn>
                                        <p:tgtEl>
                                          <p:spTgt spid="6"/>
                                        </p:tgtEl>
                                      </p:cBhvr>
                                      <p:to x="100000" y="100000"/>
                                    </p:animScale>
                                    <p:animScale>
                                      <p:cBhvr>
                                        <p:cTn id="27" dur="26">
                                          <p:stCondLst>
                                            <p:cond delay="1808"/>
                                          </p:stCondLst>
                                        </p:cTn>
                                        <p:tgtEl>
                                          <p:spTgt spid="6"/>
                                        </p:tgtEl>
                                      </p:cBhvr>
                                      <p:to x="100000" y="95000"/>
                                    </p:animScale>
                                    <p:animScale>
                                      <p:cBhvr>
                                        <p:cTn id="28" dur="166" decel="50000">
                                          <p:stCondLst>
                                            <p:cond delay="1834"/>
                                          </p:stCondLst>
                                        </p:cTn>
                                        <p:tgtEl>
                                          <p:spTgt spid="6"/>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2000"/>
                                        <p:tgtEl>
                                          <p:spTgt spid="3"/>
                                        </p:tgtEl>
                                      </p:cBhvr>
                                    </p:animEffect>
                                    <p:anim calcmode="lin" valueType="num">
                                      <p:cBhvr>
                                        <p:cTn id="34" dur="2000" fill="hold"/>
                                        <p:tgtEl>
                                          <p:spTgt spid="3"/>
                                        </p:tgtEl>
                                        <p:attrNameLst>
                                          <p:attrName>ppt_w</p:attrName>
                                        </p:attrNameLst>
                                      </p:cBhvr>
                                      <p:tavLst>
                                        <p:tav tm="0" fmla="#ppt_w*sin(2.5*pi*$)">
                                          <p:val>
                                            <p:fltVal val="0"/>
                                          </p:val>
                                        </p:tav>
                                        <p:tav tm="100000">
                                          <p:val>
                                            <p:fltVal val="1"/>
                                          </p:val>
                                        </p:tav>
                                      </p:tavLst>
                                    </p:anim>
                                    <p:anim calcmode="lin" valueType="num">
                                      <p:cBhvr>
                                        <p:cTn id="35"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ppt_x"/>
                                          </p:val>
                                        </p:tav>
                                        <p:tav tm="100000">
                                          <p:val>
                                            <p:strVal val="#ppt_x"/>
                                          </p:val>
                                        </p:tav>
                                      </p:tavLst>
                                    </p:anim>
                                    <p:anim calcmode="lin" valueType="num">
                                      <p:cBhvr additive="base">
                                        <p:cTn id="4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1" y="2105472"/>
            <a:ext cx="4860032" cy="4752528"/>
          </a:xfrm>
        </p:spPr>
        <p:txBody>
          <a:bodyPr>
            <a:normAutofit fontScale="85000" lnSpcReduction="10000"/>
          </a:bodyPr>
          <a:lstStyle/>
          <a:p>
            <a:r>
              <a:rPr lang="pl-PL" sz="2000" dirty="0">
                <a:solidFill>
                  <a:schemeClr val="tx1"/>
                </a:solidFill>
              </a:rPr>
              <a:t>Słowa hymnu – nazywanego Pieśnią Legionów Polskich we Włoszech – zostały napisane przez Józefa Wybickiego. Autor melodii, opartej na motywach ludowego mazurka </a:t>
            </a:r>
            <a:r>
              <a:rPr lang="pl-PL" sz="2000" dirty="0" smtClean="0">
                <a:solidFill>
                  <a:schemeClr val="tx1"/>
                </a:solidFill>
              </a:rPr>
              <a:t>pozostaje </a:t>
            </a:r>
            <a:r>
              <a:rPr lang="pl-PL" sz="2000" dirty="0">
                <a:solidFill>
                  <a:schemeClr val="tx1"/>
                </a:solidFill>
              </a:rPr>
              <a:t>nieznany. Początkowo sądzono, że melodię tę skomponował książę Michał Kleofas </a:t>
            </a:r>
            <a:r>
              <a:rPr lang="pl-PL" sz="2000" dirty="0" smtClean="0">
                <a:solidFill>
                  <a:schemeClr val="tx1"/>
                </a:solidFill>
              </a:rPr>
              <a:t>Ogiński, </a:t>
            </a:r>
            <a:r>
              <a:rPr lang="pl-PL" sz="2000" dirty="0">
                <a:solidFill>
                  <a:schemeClr val="tx1"/>
                </a:solidFill>
              </a:rPr>
              <a:t>potem materiały archiwalne temu zaprzeczyły i do dziś najczęściej autorzy śpiewników </a:t>
            </a:r>
            <a:r>
              <a:rPr lang="pl-PL" sz="2000" dirty="0" smtClean="0">
                <a:solidFill>
                  <a:schemeClr val="tx1"/>
                </a:solidFill>
              </a:rPr>
              <a:t>i </a:t>
            </a:r>
            <a:r>
              <a:rPr lang="pl-PL" sz="2000" dirty="0">
                <a:solidFill>
                  <a:schemeClr val="tx1"/>
                </a:solidFill>
              </a:rPr>
              <a:t>prac naukowych podają określenie „melodia ludowa</a:t>
            </a:r>
            <a:r>
              <a:rPr lang="pl-PL" sz="2000" dirty="0" smtClean="0">
                <a:solidFill>
                  <a:schemeClr val="tx1"/>
                </a:solidFill>
              </a:rPr>
              <a:t>”.</a:t>
            </a:r>
            <a:endParaRPr lang="pl-PL" sz="2000" dirty="0">
              <a:solidFill>
                <a:schemeClr val="tx1"/>
              </a:solidFill>
            </a:endParaRPr>
          </a:p>
          <a:p>
            <a:r>
              <a:rPr lang="pl-PL" sz="2000" dirty="0">
                <a:solidFill>
                  <a:schemeClr val="tx1"/>
                </a:solidFill>
              </a:rPr>
              <a:t>Pieśń powstała w mieście Reggio </a:t>
            </a:r>
            <a:r>
              <a:rPr lang="pl-PL" sz="2000" dirty="0" err="1">
                <a:solidFill>
                  <a:schemeClr val="tx1"/>
                </a:solidFill>
              </a:rPr>
              <a:t>nell’Emilia</a:t>
            </a:r>
            <a:r>
              <a:rPr lang="pl-PL" sz="2000" dirty="0">
                <a:solidFill>
                  <a:schemeClr val="tx1"/>
                </a:solidFill>
              </a:rPr>
              <a:t> w ówczesnej Republice Cisalpińskiej (obecnie północne Włochy</a:t>
            </a:r>
            <a:r>
              <a:rPr lang="pl-PL" sz="2000" dirty="0" smtClean="0">
                <a:solidFill>
                  <a:schemeClr val="tx1"/>
                </a:solidFill>
              </a:rPr>
              <a:t>), </a:t>
            </a:r>
            <a:r>
              <a:rPr lang="pl-PL" sz="2000" dirty="0">
                <a:solidFill>
                  <a:schemeClr val="tx1"/>
                </a:solidFill>
              </a:rPr>
              <a:t>jednak dokładna data i okoliczności jej napisania oraz pierwszego wykonania nie są </a:t>
            </a:r>
            <a:r>
              <a:rPr lang="pl-PL" sz="2000" dirty="0" smtClean="0">
                <a:solidFill>
                  <a:schemeClr val="tx1"/>
                </a:solidFill>
              </a:rPr>
              <a:t>pewne, </a:t>
            </a:r>
            <a:r>
              <a:rPr lang="pl-PL" sz="2000" dirty="0">
                <a:solidFill>
                  <a:schemeClr val="tx1"/>
                </a:solidFill>
              </a:rPr>
              <a:t>do dziś pozostając przedmiotem sporów wśród historyków. </a:t>
            </a:r>
          </a:p>
        </p:txBody>
      </p:sp>
      <p:sp>
        <p:nvSpPr>
          <p:cNvPr id="3" name="Tytuł 2"/>
          <p:cNvSpPr>
            <a:spLocks noGrp="1"/>
          </p:cNvSpPr>
          <p:nvPr>
            <p:ph type="title"/>
          </p:nvPr>
        </p:nvSpPr>
        <p:spPr>
          <a:xfrm>
            <a:off x="1547664" y="404664"/>
            <a:ext cx="6048672" cy="1054250"/>
          </a:xfrm>
        </p:spPr>
        <p:txBody>
          <a:bodyPr/>
          <a:lstStyle/>
          <a:p>
            <a:pPr algn="l"/>
            <a:r>
              <a:rPr lang="pl-PL" sz="2000" b="1" dirty="0">
                <a:solidFill>
                  <a:schemeClr val="tx1"/>
                </a:solidFill>
              </a:rPr>
              <a:t>Mazurek </a:t>
            </a:r>
            <a:r>
              <a:rPr lang="pl-PL" sz="2000" b="1" dirty="0" smtClean="0">
                <a:solidFill>
                  <a:schemeClr val="tx1"/>
                </a:solidFill>
              </a:rPr>
              <a:t>Dąbrowskiego </a:t>
            </a:r>
            <a:r>
              <a:rPr lang="pl-PL" sz="2000" dirty="0" smtClean="0">
                <a:solidFill>
                  <a:schemeClr val="tx1"/>
                </a:solidFill>
              </a:rPr>
              <a:t>– </a:t>
            </a:r>
            <a:r>
              <a:rPr lang="pl-PL" sz="2000" dirty="0">
                <a:solidFill>
                  <a:schemeClr val="tx1"/>
                </a:solidFill>
              </a:rPr>
              <a:t>polska pieśń patriotyczna z 1797 roku, od 26 lutego </a:t>
            </a:r>
            <a:r>
              <a:rPr lang="pl-PL" sz="2000" dirty="0" smtClean="0">
                <a:solidFill>
                  <a:schemeClr val="tx1"/>
                </a:solidFill>
              </a:rPr>
              <a:t>1927 </a:t>
            </a:r>
            <a:r>
              <a:rPr lang="pl-PL" sz="2000" dirty="0">
                <a:solidFill>
                  <a:schemeClr val="tx1"/>
                </a:solidFill>
              </a:rPr>
              <a:t>oficjalny hymn państwowy Rzeczypospolitej Polskiej</a:t>
            </a:r>
            <a:r>
              <a:rPr lang="pl-PL" sz="2000" dirty="0"/>
              <a:t>. </a:t>
            </a: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9911" r="7452"/>
          <a:stretch/>
        </p:blipFill>
        <p:spPr bwMode="auto">
          <a:xfrm>
            <a:off x="4932040" y="2348880"/>
            <a:ext cx="4025094" cy="34347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24229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2000"/>
                                        <p:tgtEl>
                                          <p:spTgt spid="2">
                                            <p:txEl>
                                              <p:pRg st="0" end="0"/>
                                            </p:txEl>
                                          </p:spTgt>
                                        </p:tgtEl>
                                      </p:cBhvr>
                                    </p:animEffect>
                                    <p:anim calcmode="lin" valueType="num">
                                      <p:cBhvr>
                                        <p:cTn id="20"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21"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2000"/>
                                        <p:tgtEl>
                                          <p:spTgt spid="2">
                                            <p:txEl>
                                              <p:pRg st="1" end="1"/>
                                            </p:txEl>
                                          </p:spTgt>
                                        </p:tgtEl>
                                      </p:cBhvr>
                                    </p:animEffect>
                                    <p:anim calcmode="lin" valueType="num">
                                      <p:cBhvr>
                                        <p:cTn id="27" dur="2000" fill="hold"/>
                                        <p:tgtEl>
                                          <p:spTgt spid="2">
                                            <p:txEl>
                                              <p:pRg st="1" end="1"/>
                                            </p:txEl>
                                          </p:spTgt>
                                        </p:tgtEl>
                                        <p:attrNameLst>
                                          <p:attrName>ppt_w</p:attrName>
                                        </p:attrNameLst>
                                      </p:cBhvr>
                                      <p:tavLst>
                                        <p:tav tm="0" fmla="#ppt_w*sin(2.5*pi*$)">
                                          <p:val>
                                            <p:fltVal val="0"/>
                                          </p:val>
                                        </p:tav>
                                        <p:tav tm="100000">
                                          <p:val>
                                            <p:fltVal val="1"/>
                                          </p:val>
                                        </p:tav>
                                      </p:tavLst>
                                    </p:anim>
                                    <p:anim calcmode="lin" valueType="num">
                                      <p:cBhvr>
                                        <p:cTn id="28" dur="2000" fill="hold"/>
                                        <p:tgtEl>
                                          <p:spTgt spid="2">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395536" y="3717032"/>
            <a:ext cx="6264696" cy="2898798"/>
          </a:xfrm>
        </p:spPr>
        <p:txBody>
          <a:bodyPr>
            <a:normAutofit lnSpcReduction="10000"/>
          </a:bodyPr>
          <a:lstStyle/>
          <a:p>
            <a:r>
              <a:rPr lang="pl-PL" sz="2000" dirty="0">
                <a:solidFill>
                  <a:schemeClr val="tx1"/>
                </a:solidFill>
              </a:rPr>
              <a:t>Zgodnie z art. 28 Konstytucji </a:t>
            </a:r>
            <a:r>
              <a:rPr lang="pl-PL" sz="2000" dirty="0" smtClean="0">
                <a:solidFill>
                  <a:schemeClr val="tx1"/>
                </a:solidFill>
              </a:rPr>
              <a:t>RP </a:t>
            </a:r>
            <a:r>
              <a:rPr lang="pl-PL" sz="2000" dirty="0">
                <a:solidFill>
                  <a:schemeClr val="tx1"/>
                </a:solidFill>
              </a:rPr>
              <a:t>Godłem Rzeczypospolitej Polskiej jest wizerunek orła białego w koronie w czerwonym polu. Korona została przywrócona 31 grudnia 1989 r. ustawą z dnia 29 grudnia 1989 r. o zmianie Konstytucji Polskiej Rzeczypospolitej </a:t>
            </a:r>
            <a:r>
              <a:rPr lang="pl-PL" sz="2000" dirty="0" smtClean="0">
                <a:solidFill>
                  <a:schemeClr val="tx1"/>
                </a:solidFill>
              </a:rPr>
              <a:t>Ludowej </a:t>
            </a:r>
            <a:r>
              <a:rPr lang="pl-PL" sz="2000" dirty="0">
                <a:solidFill>
                  <a:schemeClr val="tx1"/>
                </a:solidFill>
              </a:rPr>
              <a:t>(art. 1 p. 19). Jednakże nowy wzór godła został wprowadzony dopiero 22 lutego 1990 r. ustawą z dnia 9 lutego 1990 r. o zmianie przepisów o godle, barwach i hymnie Rzeczypospolitej </a:t>
            </a:r>
            <a:r>
              <a:rPr lang="pl-PL" sz="2000" dirty="0" smtClean="0">
                <a:solidFill>
                  <a:schemeClr val="tx1"/>
                </a:solidFill>
              </a:rPr>
              <a:t>Polskiej. </a:t>
            </a:r>
            <a:endParaRPr lang="pl-PL" sz="2000" dirty="0">
              <a:solidFill>
                <a:schemeClr val="tx1"/>
              </a:solidFill>
            </a:endParaRPr>
          </a:p>
        </p:txBody>
      </p:sp>
      <p:sp>
        <p:nvSpPr>
          <p:cNvPr id="3" name="Tytuł 2"/>
          <p:cNvSpPr>
            <a:spLocks noGrp="1"/>
          </p:cNvSpPr>
          <p:nvPr>
            <p:ph type="title"/>
          </p:nvPr>
        </p:nvSpPr>
        <p:spPr>
          <a:xfrm>
            <a:off x="539552" y="404664"/>
            <a:ext cx="6336704" cy="3312368"/>
          </a:xfrm>
        </p:spPr>
        <p:txBody>
          <a:bodyPr/>
          <a:lstStyle/>
          <a:p>
            <a:pPr algn="l"/>
            <a:r>
              <a:rPr lang="pl-PL" b="1" dirty="0" smtClean="0">
                <a:solidFill>
                  <a:srgbClr val="FF0000"/>
                </a:solidFill>
              </a:rPr>
              <a:t>  </a:t>
            </a:r>
            <a:r>
              <a:rPr lang="pl-PL" b="1" dirty="0" smtClean="0">
                <a:solidFill>
                  <a:srgbClr val="FF0000"/>
                </a:solidFill>
              </a:rPr>
              <a:t>GODŁO POLSKI</a:t>
            </a:r>
            <a:r>
              <a:rPr lang="pl-PL" sz="2000" dirty="0" smtClean="0">
                <a:solidFill>
                  <a:schemeClr val="tx1"/>
                </a:solidFill>
              </a:rPr>
              <a:t/>
            </a:r>
            <a:br>
              <a:rPr lang="pl-PL" sz="2000" dirty="0" smtClean="0">
                <a:solidFill>
                  <a:schemeClr val="tx1"/>
                </a:solidFill>
              </a:rPr>
            </a:br>
            <a:r>
              <a:rPr lang="pl-PL" sz="2000" dirty="0">
                <a:solidFill>
                  <a:schemeClr val="tx1"/>
                </a:solidFill>
              </a:rPr>
              <a:t/>
            </a:r>
            <a:br>
              <a:rPr lang="pl-PL" sz="2000" dirty="0">
                <a:solidFill>
                  <a:schemeClr val="tx1"/>
                </a:solidFill>
              </a:rPr>
            </a:br>
            <a:r>
              <a:rPr lang="pl-PL" sz="2000" dirty="0" smtClean="0">
                <a:solidFill>
                  <a:schemeClr val="tx1"/>
                </a:solidFill>
              </a:rPr>
              <a:t/>
            </a:r>
            <a:br>
              <a:rPr lang="pl-PL" sz="2000" dirty="0" smtClean="0">
                <a:solidFill>
                  <a:schemeClr val="tx1"/>
                </a:solidFill>
              </a:rPr>
            </a:br>
            <a:r>
              <a:rPr lang="pl-PL" sz="2000" dirty="0" smtClean="0">
                <a:solidFill>
                  <a:schemeClr val="tx1"/>
                </a:solidFill>
              </a:rPr>
              <a:t>Według </a:t>
            </a:r>
            <a:r>
              <a:rPr lang="pl-PL" sz="2000" dirty="0">
                <a:solidFill>
                  <a:schemeClr val="tx1"/>
                </a:solidFill>
              </a:rPr>
              <a:t>załącznika nr 1 do ustawy jest to biały (jednogłowy) orzeł w złotej koronie, ze złotymi szponami i dziobem, </a:t>
            </a:r>
            <a:r>
              <a:rPr lang="pl-PL" sz="2000" dirty="0" smtClean="0">
                <a:solidFill>
                  <a:schemeClr val="tx1"/>
                </a:solidFill>
              </a:rPr>
              <a:t>zwrócony w prawo. </a:t>
            </a:r>
            <a:br>
              <a:rPr lang="pl-PL" sz="2000" dirty="0" smtClean="0">
                <a:solidFill>
                  <a:schemeClr val="tx1"/>
                </a:solidFill>
              </a:rPr>
            </a:br>
            <a:r>
              <a:rPr lang="pl-PL" sz="2000" dirty="0" smtClean="0">
                <a:solidFill>
                  <a:schemeClr val="tx1"/>
                </a:solidFill>
              </a:rPr>
              <a:t> </a:t>
            </a:r>
            <a:r>
              <a:rPr lang="pl-PL" sz="2000" dirty="0">
                <a:solidFill>
                  <a:schemeClr val="tx1"/>
                </a:solidFill>
              </a:rPr>
              <a:t>Godło heraldyczne umieszczone jest na czerwonym polu, lekko zwężającej się ku dołowi tarczy </a:t>
            </a:r>
            <a:r>
              <a:rPr lang="pl-PL" sz="2000" dirty="0" smtClean="0">
                <a:solidFill>
                  <a:schemeClr val="tx1"/>
                </a:solidFill>
              </a:rPr>
              <a:t>herbowej</a:t>
            </a:r>
            <a:r>
              <a:rPr lang="pl-PL" sz="2000" dirty="0" smtClean="0"/>
              <a:t>.</a:t>
            </a:r>
            <a:endParaRPr lang="pl-PL"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732240" y="2996952"/>
            <a:ext cx="2123728" cy="249897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83595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p:cTn id="20"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23"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11560" y="4437111"/>
            <a:ext cx="7756263" cy="2444959"/>
          </a:xfrm>
        </p:spPr>
        <p:txBody>
          <a:bodyPr/>
          <a:lstStyle/>
          <a:p>
            <a:pPr algn="l"/>
            <a:r>
              <a:rPr lang="pl-PL" sz="2000" dirty="0" smtClean="0">
                <a:solidFill>
                  <a:schemeClr val="tx1"/>
                </a:solidFill>
              </a:rPr>
              <a:t>Skutki </a:t>
            </a:r>
            <a:r>
              <a:rPr lang="pl-PL" sz="2000" dirty="0">
                <a:solidFill>
                  <a:schemeClr val="tx1"/>
                </a:solidFill>
              </a:rPr>
              <a:t>:</a:t>
            </a:r>
            <a:br>
              <a:rPr lang="pl-PL" sz="2000" dirty="0">
                <a:solidFill>
                  <a:schemeClr val="tx1"/>
                </a:solidFill>
              </a:rPr>
            </a:br>
            <a:r>
              <a:rPr lang="pl-PL" sz="2000" dirty="0">
                <a:solidFill>
                  <a:schemeClr val="tx1"/>
                </a:solidFill>
              </a:rPr>
              <a:t>Austria otrzymała całą południową Polskę z Lwowem, ale bez Krakowa (83 tys. km² oraz 2,7 mln mieszkańców). </a:t>
            </a:r>
            <a:br>
              <a:rPr lang="pl-PL" sz="2000" dirty="0">
                <a:solidFill>
                  <a:schemeClr val="tx1"/>
                </a:solidFill>
              </a:rPr>
            </a:br>
            <a:r>
              <a:rPr lang="pl-PL" sz="2000" dirty="0">
                <a:solidFill>
                  <a:schemeClr val="tx1"/>
                </a:solidFill>
              </a:rPr>
              <a:t>Prusy anektowały Warmię i Prusy Królewskie,  bez Gdańska i Torunia (36 tys. km² oraz 580 tys. mieszkańców). </a:t>
            </a:r>
            <a:br>
              <a:rPr lang="pl-PL" sz="2000" dirty="0">
                <a:solidFill>
                  <a:schemeClr val="tx1"/>
                </a:solidFill>
              </a:rPr>
            </a:br>
            <a:r>
              <a:rPr lang="pl-PL" sz="2000" dirty="0">
                <a:solidFill>
                  <a:schemeClr val="tx1"/>
                </a:solidFill>
              </a:rPr>
              <a:t>Rosja zagarnęła Inflanty Polskie (92 tys. km² oraz 1,3 mln mieszkańców). </a:t>
            </a:r>
            <a:br>
              <a:rPr lang="pl-PL" sz="2000" dirty="0">
                <a:solidFill>
                  <a:schemeClr val="tx1"/>
                </a:solidFill>
              </a:rPr>
            </a:br>
            <a:r>
              <a:rPr lang="pl-PL" sz="2000" dirty="0">
                <a:solidFill>
                  <a:schemeClr val="tx1"/>
                </a:solidFill>
              </a:rPr>
              <a:t>Polska i Litwa straciły 211 tys. km² i 4,5 miliona ludności. </a:t>
            </a:r>
            <a:br>
              <a:rPr lang="pl-PL" sz="2000" dirty="0">
                <a:solidFill>
                  <a:schemeClr val="tx1"/>
                </a:solidFill>
              </a:rPr>
            </a:br>
            <a:r>
              <a:rPr lang="pl-PL" sz="2000" dirty="0">
                <a:solidFill>
                  <a:schemeClr val="bg2">
                    <a:lumMod val="10000"/>
                  </a:schemeClr>
                </a:solidFill>
              </a:rPr>
              <a:t/>
            </a:r>
            <a:br>
              <a:rPr lang="pl-PL" sz="2000" dirty="0">
                <a:solidFill>
                  <a:schemeClr val="bg2">
                    <a:lumMod val="10000"/>
                  </a:schemeClr>
                </a:solidFill>
              </a:rPr>
            </a:br>
            <a:r>
              <a:rPr lang="pl-PL" sz="2000" dirty="0">
                <a:solidFill>
                  <a:schemeClr val="bg2">
                    <a:lumMod val="10000"/>
                  </a:schemeClr>
                </a:solidFill>
              </a:rPr>
              <a:t/>
            </a:r>
            <a:br>
              <a:rPr lang="pl-PL" sz="2000" dirty="0">
                <a:solidFill>
                  <a:schemeClr val="bg2">
                    <a:lumMod val="10000"/>
                  </a:schemeClr>
                </a:solidFill>
              </a:rPr>
            </a:br>
            <a:r>
              <a:rPr lang="pl-PL" sz="2000" dirty="0">
                <a:solidFill>
                  <a:schemeClr val="bg2">
                    <a:lumMod val="10000"/>
                  </a:schemeClr>
                </a:solidFill>
              </a:rPr>
              <a:t/>
            </a:r>
            <a:br>
              <a:rPr lang="pl-PL" sz="2000" dirty="0">
                <a:solidFill>
                  <a:schemeClr val="bg2">
                    <a:lumMod val="10000"/>
                  </a:schemeClr>
                </a:solidFill>
              </a:rPr>
            </a:br>
            <a:r>
              <a:rPr lang="pl-PL" sz="2000" dirty="0" smtClean="0"/>
              <a:t> </a:t>
            </a:r>
            <a:endParaRPr lang="pl-PL" sz="2000" dirty="0"/>
          </a:p>
        </p:txBody>
      </p:sp>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356" t="19491" r="30477" b="2239"/>
          <a:stretch/>
        </p:blipFill>
        <p:spPr bwMode="auto">
          <a:xfrm>
            <a:off x="4932040" y="332656"/>
            <a:ext cx="3851920" cy="36963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Prostokąt 3"/>
          <p:cNvSpPr/>
          <p:nvPr/>
        </p:nvSpPr>
        <p:spPr>
          <a:xfrm>
            <a:off x="395536" y="260648"/>
            <a:ext cx="4572000" cy="2246769"/>
          </a:xfrm>
          <a:prstGeom prst="rect">
            <a:avLst/>
          </a:prstGeom>
        </p:spPr>
        <p:txBody>
          <a:bodyPr>
            <a:spAutoFit/>
          </a:bodyPr>
          <a:lstStyle/>
          <a:p>
            <a:r>
              <a:rPr lang="pl-PL" sz="2000" b="1" dirty="0">
                <a:solidFill>
                  <a:schemeClr val="bg2">
                    <a:lumMod val="10000"/>
                  </a:schemeClr>
                </a:solidFill>
                <a:ea typeface="+mj-ea"/>
                <a:cs typeface="+mj-cs"/>
              </a:rPr>
              <a:t>I rozbiór Polski </a:t>
            </a:r>
            <a:r>
              <a:rPr lang="pl-PL" sz="2000" dirty="0">
                <a:solidFill>
                  <a:schemeClr val="bg2">
                    <a:lumMod val="10000"/>
                  </a:schemeClr>
                </a:solidFill>
                <a:ea typeface="+mj-ea"/>
                <a:cs typeface="+mj-cs"/>
              </a:rPr>
              <a:t>– nastąpił w roku 1772, pierwszy z trzech rozbiorów Polski, do których doszło pod koniec XVIII wieku. Dokonany drogą cesji terytorium I Rzeczypospolitej przez Prusy, Imperium Habsburgów i Imperium Rosyjskie.</a:t>
            </a:r>
            <a:endParaRPr lang="pl-PL" dirty="0">
              <a:solidFill>
                <a:schemeClr val="bg2">
                  <a:lumMod val="10000"/>
                </a:schemeClr>
              </a:solidFill>
            </a:endParaRPr>
          </a:p>
        </p:txBody>
      </p:sp>
    </p:spTree>
    <p:extLst>
      <p:ext uri="{BB962C8B-B14F-4D97-AF65-F5344CB8AC3E}">
        <p14:creationId xmlns:p14="http://schemas.microsoft.com/office/powerpoint/2010/main" xmlns="" val="1830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683568" y="980728"/>
            <a:ext cx="7596336" cy="4968552"/>
          </a:xfrm>
        </p:spPr>
        <p:txBody>
          <a:bodyPr>
            <a:normAutofit fontScale="92500" lnSpcReduction="20000"/>
          </a:bodyPr>
          <a:lstStyle/>
          <a:p>
            <a:r>
              <a:rPr lang="pl-PL" b="1" dirty="0" smtClean="0"/>
              <a:t>POMOCNE  ŹRÓDŁA :</a:t>
            </a:r>
          </a:p>
          <a:p>
            <a:endParaRPr lang="pl-PL" b="1" dirty="0"/>
          </a:p>
          <a:p>
            <a:r>
              <a:rPr lang="pl-PL" b="1" dirty="0" smtClean="0"/>
              <a:t>WIKIPEGDIA</a:t>
            </a:r>
            <a:r>
              <a:rPr lang="pl-PL" b="1" dirty="0" smtClean="0"/>
              <a:t>,</a:t>
            </a:r>
          </a:p>
          <a:p>
            <a:pPr>
              <a:buNone/>
            </a:pPr>
            <a:endParaRPr lang="pl-PL" b="1" dirty="0" smtClean="0"/>
          </a:p>
          <a:p>
            <a:r>
              <a:rPr lang="pl-PL" b="1" dirty="0" smtClean="0"/>
              <a:t>PODRĘCZNIKI  DO  HISTORII</a:t>
            </a:r>
            <a:r>
              <a:rPr lang="pl-PL" b="1" dirty="0" smtClean="0"/>
              <a:t>,</a:t>
            </a:r>
          </a:p>
          <a:p>
            <a:pPr>
              <a:buNone/>
            </a:pPr>
            <a:endParaRPr lang="pl-PL" b="1" dirty="0" smtClean="0"/>
          </a:p>
          <a:p>
            <a:r>
              <a:rPr lang="pl-PL" b="1" dirty="0" smtClean="0"/>
              <a:t>INNE. </a:t>
            </a:r>
          </a:p>
          <a:p>
            <a:endParaRPr lang="pl-PL" b="1" dirty="0"/>
          </a:p>
          <a:p>
            <a:r>
              <a:rPr lang="pl-PL" b="1" dirty="0" smtClean="0"/>
              <a:t>AUTOR : MAKSYMILIAN  WYRZYKOWSKI  </a:t>
            </a:r>
            <a:r>
              <a:rPr lang="pl-PL" b="1" smtClean="0"/>
              <a:t>KL</a:t>
            </a:r>
            <a:r>
              <a:rPr lang="pl-PL" b="1" smtClean="0"/>
              <a:t>. 8C</a:t>
            </a:r>
            <a:endParaRPr lang="pl-PL" b="1" dirty="0" smtClean="0"/>
          </a:p>
          <a:p>
            <a:endParaRPr lang="pl-PL" b="1" dirty="0"/>
          </a:p>
          <a:p>
            <a:r>
              <a:rPr lang="pl-PL" b="1" dirty="0" smtClean="0"/>
              <a:t>MUZYKA : </a:t>
            </a:r>
          </a:p>
          <a:p>
            <a:endParaRPr lang="pl-PL" b="1" dirty="0"/>
          </a:p>
          <a:p>
            <a:r>
              <a:rPr lang="pl-PL" b="1" dirty="0" smtClean="0"/>
              <a:t>POLONEZ A-MOLL „POŻEGNANIE OJCZYZNY” – MICHAŁ KLEOFAS OGIŃSKI</a:t>
            </a:r>
          </a:p>
          <a:p>
            <a:endParaRPr lang="pl-PL" b="1" dirty="0"/>
          </a:p>
        </p:txBody>
      </p:sp>
    </p:spTree>
    <p:extLst>
      <p:ext uri="{BB962C8B-B14F-4D97-AF65-F5344CB8AC3E}">
        <p14:creationId xmlns:p14="http://schemas.microsoft.com/office/powerpoint/2010/main" xmlns="" val="42675208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11560" y="2780928"/>
            <a:ext cx="4680520" cy="1512168"/>
          </a:xfrm>
        </p:spPr>
        <p:txBody>
          <a:bodyPr/>
          <a:lstStyle/>
          <a:p>
            <a:pPr algn="l"/>
            <a:r>
              <a:rPr lang="pl-PL" sz="2000" dirty="0" smtClean="0">
                <a:solidFill>
                  <a:schemeClr val="bg2">
                    <a:lumMod val="10000"/>
                  </a:schemeClr>
                </a:solidFill>
              </a:rPr>
              <a:t>W porównaniu do I rozbioru wzięły </a:t>
            </a:r>
            <a:r>
              <a:rPr lang="pl-PL" sz="2000" dirty="0" smtClean="0">
                <a:solidFill>
                  <a:schemeClr val="bg2">
                    <a:lumMod val="10000"/>
                  </a:schemeClr>
                </a:solidFill>
              </a:rPr>
              <a:t/>
            </a:r>
            <a:br>
              <a:rPr lang="pl-PL" sz="2000" dirty="0" smtClean="0">
                <a:solidFill>
                  <a:schemeClr val="bg2">
                    <a:lumMod val="10000"/>
                  </a:schemeClr>
                </a:solidFill>
              </a:rPr>
            </a:br>
            <a:r>
              <a:rPr lang="pl-PL" sz="2000" dirty="0" smtClean="0">
                <a:solidFill>
                  <a:schemeClr val="bg2">
                    <a:lumMod val="10000"/>
                  </a:schemeClr>
                </a:solidFill>
              </a:rPr>
              <a:t>w </a:t>
            </a:r>
            <a:r>
              <a:rPr lang="pl-PL" sz="2000" dirty="0" smtClean="0">
                <a:solidFill>
                  <a:schemeClr val="bg2">
                    <a:lumMod val="10000"/>
                  </a:schemeClr>
                </a:solidFill>
              </a:rPr>
              <a:t>nim udział tylko </a:t>
            </a:r>
            <a:r>
              <a:rPr lang="pl-PL" sz="2000" dirty="0">
                <a:solidFill>
                  <a:schemeClr val="bg2">
                    <a:lumMod val="10000"/>
                  </a:schemeClr>
                </a:solidFill>
              </a:rPr>
              <a:t>dwa </a:t>
            </a:r>
            <a:r>
              <a:rPr lang="pl-PL" sz="2000" dirty="0" smtClean="0">
                <a:solidFill>
                  <a:schemeClr val="bg2">
                    <a:lumMod val="10000"/>
                  </a:schemeClr>
                </a:solidFill>
              </a:rPr>
              <a:t>państwa. </a:t>
            </a:r>
            <a:r>
              <a:rPr lang="pl-PL" sz="2000" dirty="0" smtClean="0">
                <a:solidFill>
                  <a:schemeClr val="bg2">
                    <a:lumMod val="10000"/>
                  </a:schemeClr>
                </a:solidFill>
              </a:rPr>
              <a:t/>
            </a:r>
            <a:br>
              <a:rPr lang="pl-PL" sz="2000" dirty="0" smtClean="0">
                <a:solidFill>
                  <a:schemeClr val="bg2">
                    <a:lumMod val="10000"/>
                  </a:schemeClr>
                </a:solidFill>
              </a:rPr>
            </a:br>
            <a:r>
              <a:rPr lang="pl-PL" sz="2000" dirty="0" smtClean="0">
                <a:solidFill>
                  <a:schemeClr val="bg2">
                    <a:lumMod val="10000"/>
                  </a:schemeClr>
                </a:solidFill>
              </a:rPr>
              <a:t>Rosja </a:t>
            </a:r>
            <a:r>
              <a:rPr lang="pl-PL" sz="2000" dirty="0" smtClean="0">
                <a:solidFill>
                  <a:schemeClr val="bg2">
                    <a:lumMod val="10000"/>
                  </a:schemeClr>
                </a:solidFill>
              </a:rPr>
              <a:t>zagarnęła </a:t>
            </a:r>
            <a:r>
              <a:rPr lang="pl-PL" sz="2000" dirty="0">
                <a:solidFill>
                  <a:schemeClr val="bg2">
                    <a:lumMod val="10000"/>
                  </a:schemeClr>
                </a:solidFill>
              </a:rPr>
              <a:t>(250 tys. km²). </a:t>
            </a:r>
            <a:r>
              <a:rPr lang="pl-PL" sz="2000" dirty="0" smtClean="0">
                <a:solidFill>
                  <a:schemeClr val="bg2">
                    <a:lumMod val="10000"/>
                  </a:schemeClr>
                </a:solidFill>
              </a:rPr>
              <a:t/>
            </a:r>
            <a:br>
              <a:rPr lang="pl-PL" sz="2000" dirty="0" smtClean="0">
                <a:solidFill>
                  <a:schemeClr val="bg2">
                    <a:lumMod val="10000"/>
                  </a:schemeClr>
                </a:solidFill>
              </a:rPr>
            </a:br>
            <a:r>
              <a:rPr lang="pl-PL" sz="2000" dirty="0" smtClean="0">
                <a:solidFill>
                  <a:schemeClr val="bg2">
                    <a:lumMod val="10000"/>
                  </a:schemeClr>
                </a:solidFill>
              </a:rPr>
              <a:t>A </a:t>
            </a:r>
            <a:r>
              <a:rPr lang="pl-PL" sz="2000" dirty="0">
                <a:solidFill>
                  <a:schemeClr val="bg2">
                    <a:lumMod val="10000"/>
                  </a:schemeClr>
                </a:solidFill>
              </a:rPr>
              <a:t>Prusy zabrały </a:t>
            </a:r>
            <a:r>
              <a:rPr lang="pl-PL" sz="2000" dirty="0" smtClean="0">
                <a:solidFill>
                  <a:schemeClr val="bg2">
                    <a:lumMod val="10000"/>
                  </a:schemeClr>
                </a:solidFill>
              </a:rPr>
              <a:t>(</a:t>
            </a:r>
            <a:r>
              <a:rPr lang="pl-PL" sz="2000" dirty="0">
                <a:solidFill>
                  <a:schemeClr val="bg2">
                    <a:lumMod val="10000"/>
                  </a:schemeClr>
                </a:solidFill>
              </a:rPr>
              <a:t>57 tys. km²</a:t>
            </a:r>
            <a:r>
              <a:rPr lang="pl-PL" sz="2000" dirty="0" smtClean="0">
                <a:solidFill>
                  <a:schemeClr val="bg2">
                    <a:lumMod val="10000"/>
                  </a:schemeClr>
                </a:solidFill>
              </a:rPr>
              <a:t>). </a:t>
            </a:r>
            <a:endParaRPr lang="pl-PL" sz="2000" dirty="0">
              <a:solidFill>
                <a:schemeClr val="bg2">
                  <a:lumMod val="10000"/>
                </a:schemeClr>
              </a:solidFill>
            </a:endParaRPr>
          </a:p>
        </p:txBody>
      </p:sp>
      <p:pic>
        <p:nvPicPr>
          <p:cNvPr id="2050"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xmlns="" val="0"/>
              </a:ext>
            </a:extLst>
          </a:blip>
          <a:srcRect l="3404" t="27937" r="24322" b="1282"/>
          <a:stretch/>
        </p:blipFill>
        <p:spPr bwMode="auto">
          <a:xfrm>
            <a:off x="5220072" y="2420888"/>
            <a:ext cx="3569985" cy="33342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Prostokąt 3"/>
          <p:cNvSpPr/>
          <p:nvPr/>
        </p:nvSpPr>
        <p:spPr>
          <a:xfrm>
            <a:off x="971600" y="404664"/>
            <a:ext cx="4320480" cy="1323439"/>
          </a:xfrm>
          <a:prstGeom prst="rect">
            <a:avLst/>
          </a:prstGeom>
        </p:spPr>
        <p:txBody>
          <a:bodyPr wrap="square">
            <a:spAutoFit/>
          </a:bodyPr>
          <a:lstStyle/>
          <a:p>
            <a:r>
              <a:rPr lang="pl-PL" sz="2000" b="1" dirty="0" smtClean="0"/>
              <a:t>II rozbiór Rzeczypospolitej Obojga Narodów</a:t>
            </a:r>
            <a:r>
              <a:rPr lang="pl-PL" sz="2000" dirty="0" smtClean="0"/>
              <a:t>, zaznaczono tereny </a:t>
            </a:r>
          </a:p>
          <a:p>
            <a:r>
              <a:rPr lang="pl-PL" sz="2000" dirty="0" smtClean="0"/>
              <a:t>zagarnięte przez Rosję i Prusy </a:t>
            </a:r>
          </a:p>
          <a:p>
            <a:r>
              <a:rPr lang="pl-PL" sz="2000" dirty="0" smtClean="0"/>
              <a:t>w 1793 roku</a:t>
            </a:r>
            <a:endParaRPr lang="pl-PL" sz="2000" dirty="0"/>
          </a:p>
        </p:txBody>
      </p:sp>
    </p:spTree>
    <p:extLst>
      <p:ext uri="{BB962C8B-B14F-4D97-AF65-F5344CB8AC3E}">
        <p14:creationId xmlns:p14="http://schemas.microsoft.com/office/powerpoint/2010/main" xmlns="" val="168315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80">
                                          <p:stCondLst>
                                            <p:cond delay="0"/>
                                          </p:stCondLst>
                                        </p:cTn>
                                        <p:tgtEl>
                                          <p:spTgt spid="2"/>
                                        </p:tgtEl>
                                      </p:cBhvr>
                                    </p:animEffect>
                                    <p:anim calcmode="lin" valueType="num">
                                      <p:cBhvr>
                                        <p:cTn id="2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2" dur="26">
                                          <p:stCondLst>
                                            <p:cond delay="650"/>
                                          </p:stCondLst>
                                        </p:cTn>
                                        <p:tgtEl>
                                          <p:spTgt spid="2"/>
                                        </p:tgtEl>
                                      </p:cBhvr>
                                      <p:to x="100000" y="60000"/>
                                    </p:animScale>
                                    <p:animScale>
                                      <p:cBhvr>
                                        <p:cTn id="33" dur="166" decel="50000">
                                          <p:stCondLst>
                                            <p:cond delay="676"/>
                                          </p:stCondLst>
                                        </p:cTn>
                                        <p:tgtEl>
                                          <p:spTgt spid="2"/>
                                        </p:tgtEl>
                                      </p:cBhvr>
                                      <p:to x="100000" y="100000"/>
                                    </p:animScale>
                                    <p:animScale>
                                      <p:cBhvr>
                                        <p:cTn id="34" dur="26">
                                          <p:stCondLst>
                                            <p:cond delay="1312"/>
                                          </p:stCondLst>
                                        </p:cTn>
                                        <p:tgtEl>
                                          <p:spTgt spid="2"/>
                                        </p:tgtEl>
                                      </p:cBhvr>
                                      <p:to x="100000" y="80000"/>
                                    </p:animScale>
                                    <p:animScale>
                                      <p:cBhvr>
                                        <p:cTn id="35" dur="166" decel="50000">
                                          <p:stCondLst>
                                            <p:cond delay="1338"/>
                                          </p:stCondLst>
                                        </p:cTn>
                                        <p:tgtEl>
                                          <p:spTgt spid="2"/>
                                        </p:tgtEl>
                                      </p:cBhvr>
                                      <p:to x="100000" y="100000"/>
                                    </p:animScale>
                                    <p:animScale>
                                      <p:cBhvr>
                                        <p:cTn id="36" dur="26">
                                          <p:stCondLst>
                                            <p:cond delay="1642"/>
                                          </p:stCondLst>
                                        </p:cTn>
                                        <p:tgtEl>
                                          <p:spTgt spid="2"/>
                                        </p:tgtEl>
                                      </p:cBhvr>
                                      <p:to x="100000" y="90000"/>
                                    </p:animScale>
                                    <p:animScale>
                                      <p:cBhvr>
                                        <p:cTn id="37" dur="166" decel="50000">
                                          <p:stCondLst>
                                            <p:cond delay="1668"/>
                                          </p:stCondLst>
                                        </p:cTn>
                                        <p:tgtEl>
                                          <p:spTgt spid="2"/>
                                        </p:tgtEl>
                                      </p:cBhvr>
                                      <p:to x="100000" y="100000"/>
                                    </p:animScale>
                                    <p:animScale>
                                      <p:cBhvr>
                                        <p:cTn id="38" dur="26">
                                          <p:stCondLst>
                                            <p:cond delay="1808"/>
                                          </p:stCondLst>
                                        </p:cTn>
                                        <p:tgtEl>
                                          <p:spTgt spid="2"/>
                                        </p:tgtEl>
                                      </p:cBhvr>
                                      <p:to x="100000" y="95000"/>
                                    </p:animScale>
                                    <p:animScale>
                                      <p:cBhvr>
                                        <p:cTn id="39"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3717032"/>
            <a:ext cx="5112568" cy="2708920"/>
          </a:xfrm>
        </p:spPr>
        <p:txBody>
          <a:bodyPr/>
          <a:lstStyle/>
          <a:p>
            <a:pPr algn="l"/>
            <a:r>
              <a:rPr lang="pl-PL" sz="2000" b="1" dirty="0" smtClean="0">
                <a:solidFill>
                  <a:schemeClr val="bg2">
                    <a:lumMod val="10000"/>
                  </a:schemeClr>
                </a:solidFill>
              </a:rPr>
              <a:t/>
            </a:r>
            <a:br>
              <a:rPr lang="pl-PL" sz="2000" b="1" dirty="0" smtClean="0">
                <a:solidFill>
                  <a:schemeClr val="bg2">
                    <a:lumMod val="10000"/>
                  </a:schemeClr>
                </a:solidFill>
              </a:rPr>
            </a:br>
            <a:r>
              <a:rPr lang="pl-PL" sz="2000" b="1" dirty="0" smtClean="0">
                <a:solidFill>
                  <a:schemeClr val="bg2">
                    <a:lumMod val="10000"/>
                  </a:schemeClr>
                </a:solidFill>
              </a:rPr>
              <a:t/>
            </a:r>
            <a:br>
              <a:rPr lang="pl-PL" sz="2000" b="1" dirty="0" smtClean="0">
                <a:solidFill>
                  <a:schemeClr val="bg2">
                    <a:lumMod val="10000"/>
                  </a:schemeClr>
                </a:solidFill>
              </a:rPr>
            </a:br>
            <a:r>
              <a:rPr lang="pl-PL" sz="2000" b="1" dirty="0" smtClean="0">
                <a:solidFill>
                  <a:schemeClr val="bg2">
                    <a:lumMod val="10000"/>
                  </a:schemeClr>
                </a:solidFill>
              </a:rPr>
              <a:t/>
            </a:r>
            <a:br>
              <a:rPr lang="pl-PL" sz="2000" b="1" dirty="0" smtClean="0">
                <a:solidFill>
                  <a:schemeClr val="bg2">
                    <a:lumMod val="10000"/>
                  </a:schemeClr>
                </a:solidFill>
              </a:rPr>
            </a:br>
            <a:r>
              <a:rPr lang="pl-PL" sz="2000" b="1" dirty="0" smtClean="0">
                <a:solidFill>
                  <a:schemeClr val="bg2">
                    <a:lumMod val="10000"/>
                  </a:schemeClr>
                </a:solidFill>
              </a:rPr>
              <a:t>III </a:t>
            </a:r>
            <a:r>
              <a:rPr lang="pl-PL" sz="2000" b="1" dirty="0" smtClean="0">
                <a:solidFill>
                  <a:schemeClr val="bg2">
                    <a:lumMod val="10000"/>
                  </a:schemeClr>
                </a:solidFill>
              </a:rPr>
              <a:t>Rozbiór RP Obojga Narodów </a:t>
            </a:r>
            <a:r>
              <a:rPr lang="pl-PL" sz="2000" dirty="0" smtClean="0">
                <a:solidFill>
                  <a:schemeClr val="bg2">
                    <a:lumMod val="10000"/>
                  </a:schemeClr>
                </a:solidFill>
              </a:rPr>
              <a:t/>
            </a:r>
            <a:br>
              <a:rPr lang="pl-PL" sz="2000" dirty="0" smtClean="0">
                <a:solidFill>
                  <a:schemeClr val="bg2">
                    <a:lumMod val="10000"/>
                  </a:schemeClr>
                </a:solidFill>
              </a:rPr>
            </a:br>
            <a:r>
              <a:rPr lang="pl-PL" sz="2000" dirty="0" smtClean="0">
                <a:solidFill>
                  <a:schemeClr val="bg2">
                    <a:lumMod val="10000"/>
                  </a:schemeClr>
                </a:solidFill>
              </a:rPr>
              <a:t>odbył się 1795 roku. Po nim</a:t>
            </a:r>
            <a:br>
              <a:rPr lang="pl-PL" sz="2000" dirty="0" smtClean="0">
                <a:solidFill>
                  <a:schemeClr val="bg2">
                    <a:lumMod val="10000"/>
                  </a:schemeClr>
                </a:solidFill>
              </a:rPr>
            </a:br>
            <a:r>
              <a:rPr lang="pl-PL" sz="2000" dirty="0" smtClean="0">
                <a:solidFill>
                  <a:schemeClr val="bg2">
                    <a:lumMod val="10000"/>
                  </a:schemeClr>
                </a:solidFill>
              </a:rPr>
              <a:t> Polska i Litwa</a:t>
            </a:r>
            <a:r>
              <a:rPr lang="pl-PL" sz="2000" dirty="0">
                <a:solidFill>
                  <a:schemeClr val="bg2">
                    <a:lumMod val="10000"/>
                  </a:schemeClr>
                </a:solidFill>
              </a:rPr>
              <a:t> </a:t>
            </a:r>
            <a:r>
              <a:rPr lang="pl-PL" sz="2000" dirty="0" smtClean="0">
                <a:solidFill>
                  <a:schemeClr val="bg2">
                    <a:lumMod val="10000"/>
                  </a:schemeClr>
                </a:solidFill>
              </a:rPr>
              <a:t>zniknęła z mapy.</a:t>
            </a:r>
            <a:br>
              <a:rPr lang="pl-PL" sz="2000" dirty="0" smtClean="0">
                <a:solidFill>
                  <a:schemeClr val="bg2">
                    <a:lumMod val="10000"/>
                  </a:schemeClr>
                </a:solidFill>
              </a:rPr>
            </a:br>
            <a:r>
              <a:rPr lang="pl-PL" sz="2000" dirty="0">
                <a:solidFill>
                  <a:schemeClr val="bg2">
                    <a:lumMod val="10000"/>
                  </a:schemeClr>
                </a:solidFill>
              </a:rPr>
              <a:t/>
            </a:r>
            <a:br>
              <a:rPr lang="pl-PL" sz="2000" dirty="0">
                <a:solidFill>
                  <a:schemeClr val="bg2">
                    <a:lumMod val="10000"/>
                  </a:schemeClr>
                </a:solidFill>
              </a:rPr>
            </a:br>
            <a:r>
              <a:rPr lang="pl-PL" sz="2000" dirty="0" smtClean="0">
                <a:solidFill>
                  <a:schemeClr val="bg2">
                    <a:lumMod val="10000"/>
                  </a:schemeClr>
                </a:solidFill>
              </a:rPr>
              <a:t> Rosji przypadły wszystkie ziemie na wschód od Niemna i Bugu (120 tys. </a:t>
            </a:r>
            <a:r>
              <a:rPr lang="pl-PL" sz="2000" dirty="0" err="1" smtClean="0">
                <a:solidFill>
                  <a:schemeClr val="bg2">
                    <a:lumMod val="10000"/>
                  </a:schemeClr>
                </a:solidFill>
              </a:rPr>
              <a:t>km²</a:t>
            </a:r>
            <a:r>
              <a:rPr lang="pl-PL" sz="2000" dirty="0" smtClean="0">
                <a:solidFill>
                  <a:schemeClr val="bg2">
                    <a:lumMod val="10000"/>
                  </a:schemeClr>
                </a:solidFill>
              </a:rPr>
              <a:t>).</a:t>
            </a:r>
            <a:br>
              <a:rPr lang="pl-PL" sz="2000" dirty="0" smtClean="0">
                <a:solidFill>
                  <a:schemeClr val="bg2">
                    <a:lumMod val="10000"/>
                  </a:schemeClr>
                </a:solidFill>
              </a:rPr>
            </a:br>
            <a:r>
              <a:rPr lang="pl-PL" sz="2000" dirty="0" smtClean="0">
                <a:solidFill>
                  <a:schemeClr val="bg2">
                    <a:lumMod val="10000"/>
                  </a:schemeClr>
                </a:solidFill>
              </a:rPr>
              <a:t>Austria jako główny inicjator III rozbioru</a:t>
            </a:r>
            <a:r>
              <a:rPr lang="pl-PL" sz="2000" dirty="0" smtClean="0">
                <a:solidFill>
                  <a:schemeClr val="bg2">
                    <a:lumMod val="10000"/>
                  </a:schemeClr>
                </a:solidFill>
              </a:rPr>
              <a:t>,</a:t>
            </a:r>
            <a:br>
              <a:rPr lang="pl-PL" sz="2000" dirty="0" smtClean="0">
                <a:solidFill>
                  <a:schemeClr val="bg2">
                    <a:lumMod val="10000"/>
                  </a:schemeClr>
                </a:solidFill>
              </a:rPr>
            </a:br>
            <a:r>
              <a:rPr lang="pl-PL" sz="2000" dirty="0" smtClean="0">
                <a:solidFill>
                  <a:schemeClr val="bg2">
                    <a:lumMod val="10000"/>
                  </a:schemeClr>
                </a:solidFill>
              </a:rPr>
              <a:t> </a:t>
            </a:r>
            <a:r>
              <a:rPr lang="pl-PL" sz="2000" dirty="0" smtClean="0">
                <a:solidFill>
                  <a:schemeClr val="bg2">
                    <a:lumMod val="10000"/>
                  </a:schemeClr>
                </a:solidFill>
              </a:rPr>
              <a:t>a także w ramach rekompensaty za straty w wojnie z rewolucyjną Francją otrzymała tereny najliczniej zaludnione.</a:t>
            </a:r>
            <a:br>
              <a:rPr lang="pl-PL" sz="2000" dirty="0" smtClean="0">
                <a:solidFill>
                  <a:schemeClr val="bg2">
                    <a:lumMod val="10000"/>
                  </a:schemeClr>
                </a:solidFill>
              </a:rPr>
            </a:br>
            <a:r>
              <a:rPr lang="pl-PL" sz="2000" dirty="0" smtClean="0">
                <a:solidFill>
                  <a:schemeClr val="bg2">
                    <a:lumMod val="10000"/>
                  </a:schemeClr>
                </a:solidFill>
              </a:rPr>
              <a:t>Prusom przydzielono część Mazowsza </a:t>
            </a:r>
            <a:r>
              <a:rPr lang="pl-PL" sz="2000" dirty="0" smtClean="0">
                <a:solidFill>
                  <a:schemeClr val="bg2">
                    <a:lumMod val="10000"/>
                  </a:schemeClr>
                </a:solidFill>
              </a:rPr>
              <a:t/>
            </a:r>
            <a:br>
              <a:rPr lang="pl-PL" sz="2000" dirty="0" smtClean="0">
                <a:solidFill>
                  <a:schemeClr val="bg2">
                    <a:lumMod val="10000"/>
                  </a:schemeClr>
                </a:solidFill>
              </a:rPr>
            </a:br>
            <a:r>
              <a:rPr lang="pl-PL" sz="2000" dirty="0" smtClean="0">
                <a:solidFill>
                  <a:schemeClr val="bg2">
                    <a:lumMod val="10000"/>
                  </a:schemeClr>
                </a:solidFill>
              </a:rPr>
              <a:t>z </a:t>
            </a:r>
            <a:r>
              <a:rPr lang="pl-PL" sz="2000" dirty="0" smtClean="0">
                <a:solidFill>
                  <a:schemeClr val="bg2">
                    <a:lumMod val="10000"/>
                  </a:schemeClr>
                </a:solidFill>
              </a:rPr>
              <a:t>Warszawą, Podlasia i Litwy. </a:t>
            </a:r>
            <a:r>
              <a:rPr lang="pl-PL" sz="2000" dirty="0" smtClean="0">
                <a:solidFill>
                  <a:schemeClr val="bg2">
                    <a:lumMod val="10000"/>
                  </a:schemeClr>
                </a:solidFill>
              </a:rPr>
              <a:t/>
            </a:r>
            <a:br>
              <a:rPr lang="pl-PL" sz="2000" dirty="0" smtClean="0">
                <a:solidFill>
                  <a:schemeClr val="bg2">
                    <a:lumMod val="10000"/>
                  </a:schemeClr>
                </a:solidFill>
              </a:rPr>
            </a:br>
            <a:r>
              <a:rPr lang="pl-PL" sz="2000" dirty="0" smtClean="0">
                <a:solidFill>
                  <a:schemeClr val="bg2">
                    <a:lumMod val="10000"/>
                  </a:schemeClr>
                </a:solidFill>
              </a:rPr>
              <a:t>Ponadto </a:t>
            </a:r>
            <a:r>
              <a:rPr lang="pl-PL" sz="2000" dirty="0" smtClean="0">
                <a:solidFill>
                  <a:schemeClr val="bg2">
                    <a:lumMod val="10000"/>
                  </a:schemeClr>
                </a:solidFill>
              </a:rPr>
              <a:t>Prusy zajęły ponad 23000 </a:t>
            </a:r>
            <a:r>
              <a:rPr lang="pl-PL" sz="2000" dirty="0" err="1" smtClean="0">
                <a:solidFill>
                  <a:schemeClr val="bg2">
                    <a:lumMod val="10000"/>
                  </a:schemeClr>
                </a:solidFill>
              </a:rPr>
              <a:t>km²</a:t>
            </a:r>
            <a:r>
              <a:rPr lang="pl-PL" sz="2000" dirty="0" smtClean="0">
                <a:solidFill>
                  <a:schemeClr val="bg2">
                    <a:lumMod val="10000"/>
                  </a:schemeClr>
                </a:solidFill>
              </a:rPr>
              <a:t>. </a:t>
            </a:r>
            <a:r>
              <a:rPr lang="pl-PL" sz="2000" dirty="0" smtClean="0">
                <a:solidFill>
                  <a:schemeClr val="bg2">
                    <a:lumMod val="10000"/>
                  </a:schemeClr>
                </a:solidFill>
              </a:rPr>
              <a:t/>
            </a:r>
            <a:br>
              <a:rPr lang="pl-PL" sz="2000" dirty="0" smtClean="0">
                <a:solidFill>
                  <a:schemeClr val="bg2">
                    <a:lumMod val="10000"/>
                  </a:schemeClr>
                </a:solidFill>
              </a:rPr>
            </a:br>
            <a:r>
              <a:rPr lang="pl-PL" sz="2000" dirty="0">
                <a:solidFill>
                  <a:schemeClr val="bg2">
                    <a:lumMod val="10000"/>
                  </a:schemeClr>
                </a:solidFill>
              </a:rPr>
              <a:t/>
            </a:r>
            <a:br>
              <a:rPr lang="pl-PL" sz="2000" dirty="0">
                <a:solidFill>
                  <a:schemeClr val="bg2">
                    <a:lumMod val="10000"/>
                  </a:schemeClr>
                </a:solidFill>
              </a:rPr>
            </a:br>
            <a:r>
              <a:rPr lang="pl-PL" sz="2000" dirty="0" smtClean="0">
                <a:solidFill>
                  <a:schemeClr val="bg2">
                    <a:lumMod val="10000"/>
                  </a:schemeClr>
                </a:solidFill>
              </a:rPr>
              <a:t/>
            </a:r>
            <a:br>
              <a:rPr lang="pl-PL" sz="2000" dirty="0" smtClean="0">
                <a:solidFill>
                  <a:schemeClr val="bg2">
                    <a:lumMod val="10000"/>
                  </a:schemeClr>
                </a:solidFill>
              </a:rPr>
            </a:br>
            <a:r>
              <a:rPr lang="pl-PL" sz="2000" dirty="0">
                <a:solidFill>
                  <a:schemeClr val="bg2">
                    <a:lumMod val="10000"/>
                  </a:schemeClr>
                </a:solidFill>
              </a:rPr>
              <a:t/>
            </a:r>
            <a:br>
              <a:rPr lang="pl-PL" sz="2000" dirty="0">
                <a:solidFill>
                  <a:schemeClr val="bg2">
                    <a:lumMod val="10000"/>
                  </a:schemeClr>
                </a:solidFill>
              </a:rPr>
            </a:br>
            <a:r>
              <a:rPr lang="pl-PL" sz="2000" dirty="0" smtClean="0">
                <a:solidFill>
                  <a:schemeClr val="bg2">
                    <a:lumMod val="10000"/>
                  </a:schemeClr>
                </a:solidFill>
              </a:rPr>
              <a:t/>
            </a:r>
            <a:br>
              <a:rPr lang="pl-PL" sz="2000" dirty="0" smtClean="0">
                <a:solidFill>
                  <a:schemeClr val="bg2">
                    <a:lumMod val="10000"/>
                  </a:schemeClr>
                </a:solidFill>
              </a:rPr>
            </a:br>
            <a:r>
              <a:rPr lang="pl-PL" sz="2000" dirty="0">
                <a:solidFill>
                  <a:schemeClr val="bg2">
                    <a:lumMod val="10000"/>
                  </a:schemeClr>
                </a:solidFill>
              </a:rPr>
              <a:t/>
            </a:r>
            <a:br>
              <a:rPr lang="pl-PL" sz="2000" dirty="0">
                <a:solidFill>
                  <a:schemeClr val="bg2">
                    <a:lumMod val="10000"/>
                  </a:schemeClr>
                </a:solidFill>
              </a:rPr>
            </a:br>
            <a:r>
              <a:rPr lang="pl-PL" sz="2000" dirty="0" smtClean="0">
                <a:solidFill>
                  <a:schemeClr val="bg2">
                    <a:lumMod val="10000"/>
                  </a:schemeClr>
                </a:solidFill>
              </a:rPr>
              <a:t/>
            </a:r>
            <a:br>
              <a:rPr lang="pl-PL" sz="2000" dirty="0" smtClean="0">
                <a:solidFill>
                  <a:schemeClr val="bg2">
                    <a:lumMod val="10000"/>
                  </a:schemeClr>
                </a:solidFill>
              </a:rPr>
            </a:br>
            <a:r>
              <a:rPr lang="pl-PL" sz="2000" dirty="0" smtClean="0">
                <a:solidFill>
                  <a:schemeClr val="bg2">
                    <a:lumMod val="10000"/>
                  </a:schemeClr>
                </a:solidFill>
              </a:rPr>
              <a:t/>
            </a:r>
            <a:br>
              <a:rPr lang="pl-PL" sz="2000" dirty="0" smtClean="0">
                <a:solidFill>
                  <a:schemeClr val="bg2">
                    <a:lumMod val="10000"/>
                  </a:schemeClr>
                </a:solidFill>
              </a:rPr>
            </a:br>
            <a:r>
              <a:rPr lang="pl-PL" sz="2000" dirty="0">
                <a:solidFill>
                  <a:schemeClr val="bg2">
                    <a:lumMod val="10000"/>
                  </a:schemeClr>
                </a:solidFill>
              </a:rPr>
              <a:t/>
            </a:r>
            <a:br>
              <a:rPr lang="pl-PL" sz="2000" dirty="0">
                <a:solidFill>
                  <a:schemeClr val="bg2">
                    <a:lumMod val="10000"/>
                  </a:schemeClr>
                </a:solidFill>
              </a:rPr>
            </a:br>
            <a:r>
              <a:rPr lang="pl-PL" sz="2000" dirty="0">
                <a:solidFill>
                  <a:schemeClr val="bg2">
                    <a:lumMod val="10000"/>
                  </a:schemeClr>
                </a:solidFill>
              </a:rPr>
              <a:t>Rosji przypadły wszystkie ziemie na wschód od Niemna i Bugu (120 tys. km²).</a:t>
            </a:r>
            <a:br>
              <a:rPr lang="pl-PL" sz="2000" dirty="0">
                <a:solidFill>
                  <a:schemeClr val="bg2">
                    <a:lumMod val="10000"/>
                  </a:schemeClr>
                </a:solidFill>
              </a:rPr>
            </a:br>
            <a:r>
              <a:rPr lang="pl-PL" sz="2000" dirty="0">
                <a:solidFill>
                  <a:schemeClr val="bg2">
                    <a:lumMod val="10000"/>
                  </a:schemeClr>
                </a:solidFill>
              </a:rPr>
              <a:t>Austria jako główny inicjator III rozbioru, a także w ramach rekompensaty za straty w wojnie z rewolucyjną Francją otrzymała tereny najliczniej zaludnione.</a:t>
            </a:r>
            <a:br>
              <a:rPr lang="pl-PL" sz="2000" dirty="0">
                <a:solidFill>
                  <a:schemeClr val="bg2">
                    <a:lumMod val="10000"/>
                  </a:schemeClr>
                </a:solidFill>
              </a:rPr>
            </a:br>
            <a:r>
              <a:rPr lang="pl-PL" sz="2000" dirty="0">
                <a:solidFill>
                  <a:schemeClr val="bg2">
                    <a:lumMod val="10000"/>
                  </a:schemeClr>
                </a:solidFill>
              </a:rPr>
              <a:t>Prusom przydzielono część Mazowsza z Warszawą, Podlasia i Litwy. Ponadto Prusy zajęły ponad 23000 km².</a:t>
            </a:r>
            <a:br>
              <a:rPr lang="pl-PL" sz="2000" dirty="0">
                <a:solidFill>
                  <a:schemeClr val="bg2">
                    <a:lumMod val="10000"/>
                  </a:schemeClr>
                </a:solidFill>
              </a:rPr>
            </a:br>
            <a:endParaRPr lang="pl-PL" sz="2000" dirty="0">
              <a:solidFill>
                <a:schemeClr val="bg2">
                  <a:lumMod val="10000"/>
                </a:schemeClr>
              </a:solidFill>
            </a:endParaRPr>
          </a:p>
        </p:txBody>
      </p:sp>
      <p:pic>
        <p:nvPicPr>
          <p:cNvPr id="3074"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xmlns="" val="0"/>
              </a:ext>
            </a:extLst>
          </a:blip>
          <a:srcRect l="2948" t="15722" r="24585"/>
          <a:stretch/>
        </p:blipFill>
        <p:spPr bwMode="auto">
          <a:xfrm>
            <a:off x="5436096" y="2636912"/>
            <a:ext cx="3397013" cy="30963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7643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730036" y="4221088"/>
            <a:ext cx="7745505" cy="2736303"/>
          </a:xfrm>
        </p:spPr>
        <p:txBody>
          <a:bodyPr>
            <a:normAutofit/>
          </a:bodyPr>
          <a:lstStyle/>
          <a:p>
            <a:r>
              <a:rPr lang="pl-PL" sz="2000" dirty="0" smtClean="0"/>
              <a:t>Insurekcja rozpoczęła </a:t>
            </a:r>
            <a:r>
              <a:rPr lang="pl-PL" sz="2000" dirty="0"/>
              <a:t>się 12 marca 1794, gdy generał Antoni Madaliński odmówił poddania się redukcji I Wielkopolskiej Brygady Kawalerii Narodowej i na jej czele wyruszył </a:t>
            </a:r>
            <a:r>
              <a:rPr lang="pl-PL" sz="2000" dirty="0" smtClean="0"/>
              <a:t>z </a:t>
            </a:r>
            <a:r>
              <a:rPr lang="pl-PL" sz="2000" dirty="0"/>
              <a:t>Ostrołęki w kierunku Krakowa. Zakończyła się 16 listopada 1794, gdy ostatnie oddziały powstańcze skapitulowały przed Rosjanami w Radoszycach. Jednak walki wciąż trwały do połowy grudnia w Wielkopolsce i na Kujawach.</a:t>
            </a:r>
          </a:p>
          <a:p>
            <a:endParaRPr lang="pl-PL" dirty="0"/>
          </a:p>
          <a:p>
            <a:endParaRPr lang="pl-PL" dirty="0"/>
          </a:p>
        </p:txBody>
      </p:sp>
      <p:sp>
        <p:nvSpPr>
          <p:cNvPr id="2" name="Tytuł 1"/>
          <p:cNvSpPr>
            <a:spLocks noGrp="1"/>
          </p:cNvSpPr>
          <p:nvPr>
            <p:ph type="title"/>
          </p:nvPr>
        </p:nvSpPr>
        <p:spPr>
          <a:xfrm>
            <a:off x="692012" y="142502"/>
            <a:ext cx="7756263" cy="1054250"/>
          </a:xfrm>
        </p:spPr>
        <p:txBody>
          <a:bodyPr/>
          <a:lstStyle/>
          <a:p>
            <a:r>
              <a:rPr lang="pl-PL" sz="4500" dirty="0" smtClean="0"/>
              <a:t>Powstanie Kościuszkowskie</a:t>
            </a:r>
            <a:endParaRPr lang="pl-PL" sz="4500" dirty="0"/>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4718" b="18879"/>
          <a:stretch/>
        </p:blipFill>
        <p:spPr bwMode="auto">
          <a:xfrm>
            <a:off x="611560" y="1268760"/>
            <a:ext cx="8138137" cy="26373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6937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fltVal val="0"/>
                                          </p:val>
                                        </p:tav>
                                        <p:tav tm="100000">
                                          <p:val>
                                            <p:strVal val="#ppt_h"/>
                                          </p:val>
                                        </p:tav>
                                      </p:tavLst>
                                    </p:anim>
                                    <p:anim calcmode="lin" valueType="num">
                                      <p:cBhvr>
                                        <p:cTn id="9" dur="1000" fill="hold"/>
                                        <p:tgtEl>
                                          <p:spTgt spid="4098"/>
                                        </p:tgtEl>
                                        <p:attrNameLst>
                                          <p:attrName>style.rotation</p:attrName>
                                        </p:attrNameLst>
                                      </p:cBhvr>
                                      <p:tavLst>
                                        <p:tav tm="0">
                                          <p:val>
                                            <p:fltVal val="90"/>
                                          </p:val>
                                        </p:tav>
                                        <p:tav tm="100000">
                                          <p:val>
                                            <p:fltVal val="0"/>
                                          </p:val>
                                        </p:tav>
                                      </p:tavLst>
                                    </p:anim>
                                    <p:animEffect transition="in" filter="fade">
                                      <p:cBhvr>
                                        <p:cTn id="10" dur="10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additive="base">
                                        <p:cTn id="2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3568" y="404664"/>
            <a:ext cx="7756263" cy="1054250"/>
          </a:xfrm>
        </p:spPr>
        <p:txBody>
          <a:bodyPr/>
          <a:lstStyle/>
          <a:p>
            <a:pPr algn="l"/>
            <a:r>
              <a:rPr lang="pl-PL" sz="2000" b="1" dirty="0">
                <a:solidFill>
                  <a:schemeClr val="tx1"/>
                </a:solidFill>
              </a:rPr>
              <a:t>Powstanie listopadowe</a:t>
            </a:r>
            <a:r>
              <a:rPr lang="pl-PL" sz="2000" dirty="0">
                <a:solidFill>
                  <a:schemeClr val="tx1"/>
                </a:solidFill>
              </a:rPr>
              <a:t>, wojna polsko-rosyjska </a:t>
            </a:r>
            <a:r>
              <a:rPr lang="pl-PL" sz="2000" dirty="0" smtClean="0">
                <a:solidFill>
                  <a:schemeClr val="tx1"/>
                </a:solidFill>
              </a:rPr>
              <a:t>1830-1831 </a:t>
            </a:r>
            <a:r>
              <a:rPr lang="pl-PL" sz="2000" dirty="0">
                <a:solidFill>
                  <a:schemeClr val="tx1"/>
                </a:solidFill>
              </a:rPr>
              <a:t>– polskie powstanie narodowe przeciwko Imperium Rosyjskiemu, które wybuchło w nocy z 29 na 30 listopada 1830 roku, a zakończyło się 21 października 1831 </a:t>
            </a:r>
            <a:r>
              <a:rPr lang="pl-PL" sz="2000" dirty="0" smtClean="0">
                <a:solidFill>
                  <a:schemeClr val="tx1"/>
                </a:solidFill>
              </a:rPr>
              <a:t>roku. </a:t>
            </a:r>
            <a:r>
              <a:rPr lang="pl-PL" sz="2000" dirty="0">
                <a:solidFill>
                  <a:schemeClr val="tx1"/>
                </a:solidFill>
              </a:rPr>
              <a:t>Zasięgiem swoim objęło Królestwo Polskie i część ziem zabranych (Litwę, Żmudź i Wołyń). </a:t>
            </a:r>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87624" y="2204864"/>
            <a:ext cx="6862227" cy="44028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5159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heel(1)">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3568" y="1340768"/>
            <a:ext cx="7756263" cy="1054250"/>
          </a:xfrm>
        </p:spPr>
        <p:txBody>
          <a:bodyPr/>
          <a:lstStyle/>
          <a:p>
            <a:pPr algn="l"/>
            <a:r>
              <a:rPr lang="pl-PL" sz="2000" b="1" dirty="0">
                <a:solidFill>
                  <a:schemeClr val="tx1"/>
                </a:solidFill>
              </a:rPr>
              <a:t>Powstanie styczniowe </a:t>
            </a:r>
            <a:r>
              <a:rPr lang="pl-PL" sz="2000" dirty="0">
                <a:solidFill>
                  <a:schemeClr val="tx1"/>
                </a:solidFill>
              </a:rPr>
              <a:t>– polskie powstanie narodowe przeciwko Imperium </a:t>
            </a:r>
            <a:r>
              <a:rPr lang="pl-PL" sz="2000" dirty="0" smtClean="0">
                <a:solidFill>
                  <a:schemeClr val="tx1"/>
                </a:solidFill>
              </a:rPr>
              <a:t>Rosyjskiemu. Wybuchło </a:t>
            </a:r>
            <a:r>
              <a:rPr lang="pl-PL" sz="2000" dirty="0">
                <a:solidFill>
                  <a:schemeClr val="tx1"/>
                </a:solidFill>
              </a:rPr>
              <a:t>22 stycznia 1863 w Królestwie Polskim i 1 lutego 1863 na Litwie, trwało do jesieni </a:t>
            </a:r>
            <a:r>
              <a:rPr lang="pl-PL" sz="2000" dirty="0" smtClean="0">
                <a:solidFill>
                  <a:schemeClr val="tx1"/>
                </a:solidFill>
              </a:rPr>
              <a:t>1864, </a:t>
            </a:r>
            <a:r>
              <a:rPr lang="pl-PL" sz="2000" dirty="0">
                <a:solidFill>
                  <a:schemeClr val="tx1"/>
                </a:solidFill>
              </a:rPr>
              <a:t>zasięgiem objęło ziemie zaboru </a:t>
            </a:r>
            <a:r>
              <a:rPr lang="pl-PL" sz="2000" dirty="0" smtClean="0">
                <a:solidFill>
                  <a:schemeClr val="tx1"/>
                </a:solidFill>
              </a:rPr>
              <a:t>rosyjskiego. Było </a:t>
            </a:r>
            <a:r>
              <a:rPr lang="pl-PL" sz="2000" dirty="0">
                <a:solidFill>
                  <a:schemeClr val="tx1"/>
                </a:solidFill>
              </a:rPr>
              <a:t>największym polskim powstaniem narodowym, spotkało się z poparciem międzynarodowej opinii publicznej. Miało charakter wojny partyzanckiej, w której stoczono ok. 1200 bitew i potyczek. Przez oddziały powstania styczniowego przewinęło się około 200 000 ludzi. </a:t>
            </a:r>
            <a:r>
              <a:rPr lang="pl-PL" sz="2000" dirty="0" smtClean="0">
                <a:solidFill>
                  <a:schemeClr val="tx1"/>
                </a:solidFill>
              </a:rPr>
              <a:t>Mimo </a:t>
            </a:r>
            <a:r>
              <a:rPr lang="pl-PL" sz="2000" dirty="0">
                <a:solidFill>
                  <a:schemeClr val="tx1"/>
                </a:solidFill>
              </a:rPr>
              <a:t>początkowych sukcesów zakończyło się klęską powstańców, z których kilkadziesiąt tysięcy zostało zabitych w walkach, blisko 1 tys. straconych, ok. 38 tys. skazanych na katorgę lub zesłanych na Syberię, a ok. 10 tys. </a:t>
            </a:r>
            <a:r>
              <a:rPr lang="pl-PL" sz="2000" dirty="0" smtClean="0">
                <a:solidFill>
                  <a:schemeClr val="tx1"/>
                </a:solidFill>
              </a:rPr>
              <a:t>wyemigrowało.</a:t>
            </a:r>
            <a:endParaRPr lang="pl-PL" sz="2000" dirty="0">
              <a:solidFill>
                <a:schemeClr val="tx1"/>
              </a:solidFill>
            </a:endParaRPr>
          </a:p>
        </p:txBody>
      </p:sp>
      <p:pic>
        <p:nvPicPr>
          <p:cNvPr id="6147" name="Picture 3"/>
          <p:cNvPicPr>
            <a:picLocks noGrp="1" noChangeAspect="1" noChangeArrowheads="1"/>
          </p:cNvPicPr>
          <p:nvPr>
            <p:ph idx="1"/>
          </p:nvPr>
        </p:nvPicPr>
        <p:blipFill rotWithShape="1">
          <a:blip r:embed="rId2" cstate="print">
            <a:extLst>
              <a:ext uri="{28A0092B-C50C-407E-A947-70E740481C1C}">
                <a14:useLocalDpi xmlns:a14="http://schemas.microsoft.com/office/drawing/2010/main" xmlns="" val="0"/>
              </a:ext>
            </a:extLst>
          </a:blip>
          <a:srcRect l="8794" t="3361" r="7153" b="18557"/>
          <a:stretch/>
        </p:blipFill>
        <p:spPr bwMode="auto">
          <a:xfrm>
            <a:off x="1835696" y="3734948"/>
            <a:ext cx="5544616" cy="28972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6282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randombar(horizontal)">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683568" y="548680"/>
            <a:ext cx="7756263" cy="1152128"/>
          </a:xfrm>
        </p:spPr>
        <p:txBody>
          <a:bodyPr/>
          <a:lstStyle/>
          <a:p>
            <a:pPr algn="l"/>
            <a:r>
              <a:rPr lang="pl-PL" sz="2000" dirty="0" smtClean="0">
                <a:solidFill>
                  <a:schemeClr val="tx1"/>
                </a:solidFill>
              </a:rPr>
              <a:t>Pomnik ten upamiętnia wydarzenie powstania kościuszkowskiego.</a:t>
            </a:r>
            <a:br>
              <a:rPr lang="pl-PL" sz="2000" dirty="0" smtClean="0">
                <a:solidFill>
                  <a:schemeClr val="tx1"/>
                </a:solidFill>
              </a:rPr>
            </a:br>
            <a:r>
              <a:rPr lang="pl-PL" sz="2000" dirty="0" smtClean="0">
                <a:solidFill>
                  <a:schemeClr val="tx1"/>
                </a:solidFill>
              </a:rPr>
              <a:t>Pomnik przedstawia Tadeusza Kościuszko. Wywołał on Powstanie I Narodowe, które jednak poniosło klęskę.</a:t>
            </a:r>
            <a:br>
              <a:rPr lang="pl-PL" sz="2000" dirty="0" smtClean="0">
                <a:solidFill>
                  <a:schemeClr val="tx1"/>
                </a:solidFill>
              </a:rPr>
            </a:br>
            <a:r>
              <a:rPr lang="pl-PL" sz="2000" dirty="0" smtClean="0">
                <a:solidFill>
                  <a:schemeClr val="tx1"/>
                </a:solidFill>
              </a:rPr>
              <a:t>Ów pomnik znajduje się na rynku koło Ratusza.</a:t>
            </a:r>
            <a:endParaRPr lang="pl-PL" sz="2000" dirty="0">
              <a:solidFill>
                <a:schemeClr val="tx1"/>
              </a:solidFill>
            </a:endParaRPr>
          </a:p>
        </p:txBody>
      </p:sp>
      <p:pic>
        <p:nvPicPr>
          <p:cNvPr id="7170"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xmlns="" val="0"/>
              </a:ext>
            </a:extLst>
          </a:blip>
          <a:srcRect l="500" r="-2" b="22008"/>
          <a:stretch/>
        </p:blipFill>
        <p:spPr bwMode="auto">
          <a:xfrm>
            <a:off x="899592" y="2348880"/>
            <a:ext cx="7416824" cy="38675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19476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3568" y="548680"/>
            <a:ext cx="7756263" cy="1054250"/>
          </a:xfrm>
        </p:spPr>
        <p:txBody>
          <a:bodyPr/>
          <a:lstStyle/>
          <a:p>
            <a:pPr algn="l"/>
            <a:r>
              <a:rPr lang="pl-PL" sz="2000" b="1" dirty="0">
                <a:solidFill>
                  <a:schemeClr val="tx1"/>
                </a:solidFill>
              </a:rPr>
              <a:t>Adam Bernard Mickiewicz </a:t>
            </a:r>
            <a:r>
              <a:rPr lang="pl-PL" sz="2000" dirty="0" smtClean="0">
                <a:solidFill>
                  <a:schemeClr val="tx1"/>
                </a:solidFill>
              </a:rPr>
              <a:t>- (</a:t>
            </a:r>
            <a:r>
              <a:rPr lang="pl-PL" sz="2000" dirty="0">
                <a:solidFill>
                  <a:schemeClr val="tx1"/>
                </a:solidFill>
              </a:rPr>
              <a:t>ur. 24 grudnia 1798 </a:t>
            </a:r>
            <a:r>
              <a:rPr lang="pl-PL" sz="2000" dirty="0" smtClean="0">
                <a:solidFill>
                  <a:schemeClr val="tx1"/>
                </a:solidFill>
              </a:rPr>
              <a:t/>
            </a:r>
            <a:br>
              <a:rPr lang="pl-PL" sz="2000" dirty="0" smtClean="0">
                <a:solidFill>
                  <a:schemeClr val="tx1"/>
                </a:solidFill>
              </a:rPr>
            </a:br>
            <a:r>
              <a:rPr lang="pl-PL" sz="2000" dirty="0" smtClean="0">
                <a:solidFill>
                  <a:schemeClr val="tx1"/>
                </a:solidFill>
              </a:rPr>
              <a:t>w </a:t>
            </a:r>
            <a:r>
              <a:rPr lang="pl-PL" sz="2000" dirty="0">
                <a:solidFill>
                  <a:schemeClr val="tx1"/>
                </a:solidFill>
              </a:rPr>
              <a:t>Zaosiu lub </a:t>
            </a:r>
            <a:r>
              <a:rPr lang="pl-PL" sz="2000" dirty="0" smtClean="0">
                <a:solidFill>
                  <a:schemeClr val="tx1"/>
                </a:solidFill>
              </a:rPr>
              <a:t>Nowogródku, </a:t>
            </a:r>
            <a:r>
              <a:rPr lang="pl-PL" sz="2000" dirty="0">
                <a:solidFill>
                  <a:schemeClr val="tx1"/>
                </a:solidFill>
              </a:rPr>
              <a:t>zm. 26 listopada 1855 </a:t>
            </a:r>
            <a:r>
              <a:rPr lang="pl-PL" sz="2000" dirty="0" smtClean="0">
                <a:solidFill>
                  <a:schemeClr val="tx1"/>
                </a:solidFill>
              </a:rPr>
              <a:t/>
            </a:r>
            <a:br>
              <a:rPr lang="pl-PL" sz="2000" dirty="0" smtClean="0">
                <a:solidFill>
                  <a:schemeClr val="tx1"/>
                </a:solidFill>
              </a:rPr>
            </a:br>
            <a:r>
              <a:rPr lang="pl-PL" sz="2000" dirty="0" smtClean="0">
                <a:solidFill>
                  <a:schemeClr val="tx1"/>
                </a:solidFill>
              </a:rPr>
              <a:t>w </a:t>
            </a:r>
            <a:r>
              <a:rPr lang="pl-PL" sz="2000" dirty="0">
                <a:solidFill>
                  <a:schemeClr val="tx1"/>
                </a:solidFill>
              </a:rPr>
              <a:t>Konstantynopolu) – polski poeta, działacz </a:t>
            </a:r>
            <a:r>
              <a:rPr lang="pl-PL" sz="2000" dirty="0" smtClean="0">
                <a:solidFill>
                  <a:schemeClr val="tx1"/>
                </a:solidFill>
              </a:rPr>
              <a:t>polityczny, </a:t>
            </a:r>
            <a:br>
              <a:rPr lang="pl-PL" sz="2000" dirty="0" smtClean="0">
                <a:solidFill>
                  <a:schemeClr val="tx1"/>
                </a:solidFill>
              </a:rPr>
            </a:br>
            <a:r>
              <a:rPr lang="pl-PL" sz="2000" dirty="0" smtClean="0">
                <a:solidFill>
                  <a:schemeClr val="tx1"/>
                </a:solidFill>
              </a:rPr>
              <a:t>publicysta</a:t>
            </a:r>
            <a:r>
              <a:rPr lang="pl-PL" sz="2000" dirty="0">
                <a:solidFill>
                  <a:schemeClr val="tx1"/>
                </a:solidFill>
              </a:rPr>
              <a:t>, tłumacz, filozof, działacz religijny, mistyk, organizator </a:t>
            </a:r>
            <a:r>
              <a:rPr lang="pl-PL" sz="2000" dirty="0" smtClean="0">
                <a:solidFill>
                  <a:schemeClr val="tx1"/>
                </a:solidFill>
              </a:rPr>
              <a:t> i </a:t>
            </a:r>
            <a:r>
              <a:rPr lang="pl-PL" sz="2000" dirty="0">
                <a:solidFill>
                  <a:schemeClr val="tx1"/>
                </a:solidFill>
              </a:rPr>
              <a:t>dowódca wojskowy, nauczyciel akademicki</a:t>
            </a:r>
            <a:r>
              <a:rPr lang="pl-PL" sz="2000" dirty="0" smtClean="0">
                <a:solidFill>
                  <a:schemeClr val="tx1"/>
                </a:solidFill>
              </a:rPr>
              <a:t>. </a:t>
            </a:r>
            <a:endParaRPr lang="pl-PL" sz="2000" dirty="0">
              <a:solidFill>
                <a:schemeClr val="tx1"/>
              </a:solidFill>
            </a:endParaRPr>
          </a:p>
        </p:txBody>
      </p:sp>
      <p:sp>
        <p:nvSpPr>
          <p:cNvPr id="6" name="Symbol zastępczy zawartości 5"/>
          <p:cNvSpPr>
            <a:spLocks noGrp="1"/>
          </p:cNvSpPr>
          <p:nvPr>
            <p:ph idx="1"/>
          </p:nvPr>
        </p:nvSpPr>
        <p:spPr>
          <a:xfrm>
            <a:off x="251520" y="2132856"/>
            <a:ext cx="5076056" cy="3877815"/>
          </a:xfrm>
        </p:spPr>
        <p:txBody>
          <a:bodyPr>
            <a:normAutofit lnSpcReduction="10000"/>
          </a:bodyPr>
          <a:lstStyle/>
          <a:p>
            <a:endParaRPr lang="pl-PL" sz="2000" dirty="0"/>
          </a:p>
          <a:p>
            <a:pPr marL="0" indent="0">
              <a:buNone/>
            </a:pPr>
            <a:endParaRPr lang="pl-PL" sz="2000" dirty="0"/>
          </a:p>
          <a:p>
            <a:r>
              <a:rPr lang="pl-PL" sz="2000" dirty="0"/>
              <a:t>Pomiędzy rzeszowskim rynkiem a Starym </a:t>
            </a:r>
            <a:r>
              <a:rPr lang="pl-PL" sz="2000" dirty="0" smtClean="0"/>
              <a:t>Cmentarzem </a:t>
            </a:r>
            <a:r>
              <a:rPr lang="pl-PL" sz="2000" dirty="0"/>
              <a:t>znajduje się niewielki skwer zwany „Ogrodem Dziadowskim”. Nazwa nawiązuje do autora "Dziadów", którego pomnik stoi na środku zieleńca. Pomnik Adama Mickiewicza odsłonięto 26 listopada 1892 roku. Twórcą pomnika był Stanisław Roman Lewandowski. W październiku 1940 roku Niemcy zniszczyli </a:t>
            </a:r>
            <a:r>
              <a:rPr lang="pl-PL" sz="2000" dirty="0" smtClean="0"/>
              <a:t>pomnik</a:t>
            </a:r>
            <a:endParaRPr lang="pl-PL" sz="2000" dirty="0"/>
          </a:p>
        </p:txBody>
      </p:sp>
      <p:pic>
        <p:nvPicPr>
          <p:cNvPr id="1029" name="Picture 5"/>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7688" t="6030" r="9205" b="7531"/>
          <a:stretch/>
        </p:blipFill>
        <p:spPr bwMode="auto">
          <a:xfrm>
            <a:off x="5389392" y="2132857"/>
            <a:ext cx="3211054" cy="42484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2466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p:cTn id="7" dur="500" fill="hold"/>
                                        <p:tgtEl>
                                          <p:spTgt spid="1029"/>
                                        </p:tgtEl>
                                        <p:attrNameLst>
                                          <p:attrName>ppt_w</p:attrName>
                                        </p:attrNameLst>
                                      </p:cBhvr>
                                      <p:tavLst>
                                        <p:tav tm="0">
                                          <p:val>
                                            <p:fltVal val="0"/>
                                          </p:val>
                                        </p:tav>
                                        <p:tav tm="100000">
                                          <p:val>
                                            <p:strVal val="#ppt_w"/>
                                          </p:val>
                                        </p:tav>
                                      </p:tavLst>
                                    </p:anim>
                                    <p:anim calcmode="lin" valueType="num">
                                      <p:cBhvr>
                                        <p:cTn id="8" dur="500" fill="hold"/>
                                        <p:tgtEl>
                                          <p:spTgt spid="1029"/>
                                        </p:tgtEl>
                                        <p:attrNameLst>
                                          <p:attrName>ppt_h</p:attrName>
                                        </p:attrNameLst>
                                      </p:cBhvr>
                                      <p:tavLst>
                                        <p:tav tm="0">
                                          <p:val>
                                            <p:fltVal val="0"/>
                                          </p:val>
                                        </p:tav>
                                        <p:tav tm="100000">
                                          <p:val>
                                            <p:strVal val="#ppt_h"/>
                                          </p:val>
                                        </p:tav>
                                      </p:tavLst>
                                    </p:anim>
                                    <p:animEffect transition="in" filter="fade">
                                      <p:cBhvr>
                                        <p:cTn id="9" dur="500"/>
                                        <p:tgtEl>
                                          <p:spTgt spid="102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wipe(down)">
                                      <p:cBhvr>
                                        <p:cTn id="21" dur="580">
                                          <p:stCondLst>
                                            <p:cond delay="0"/>
                                          </p:stCondLst>
                                        </p:cTn>
                                        <p:tgtEl>
                                          <p:spTgt spid="6">
                                            <p:txEl>
                                              <p:pRg st="2" end="2"/>
                                            </p:txEl>
                                          </p:spTgt>
                                        </p:tgtEl>
                                      </p:cBhvr>
                                    </p:animEffect>
                                    <p:anim calcmode="lin" valueType="num">
                                      <p:cBhvr>
                                        <p:cTn id="22"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27" dur="26">
                                          <p:stCondLst>
                                            <p:cond delay="650"/>
                                          </p:stCondLst>
                                        </p:cTn>
                                        <p:tgtEl>
                                          <p:spTgt spid="6">
                                            <p:txEl>
                                              <p:pRg st="2" end="2"/>
                                            </p:txEl>
                                          </p:spTgt>
                                        </p:tgtEl>
                                      </p:cBhvr>
                                      <p:to x="100000" y="60000"/>
                                    </p:animScale>
                                    <p:animScale>
                                      <p:cBhvr>
                                        <p:cTn id="28" dur="166" decel="50000">
                                          <p:stCondLst>
                                            <p:cond delay="676"/>
                                          </p:stCondLst>
                                        </p:cTn>
                                        <p:tgtEl>
                                          <p:spTgt spid="6">
                                            <p:txEl>
                                              <p:pRg st="2" end="2"/>
                                            </p:txEl>
                                          </p:spTgt>
                                        </p:tgtEl>
                                      </p:cBhvr>
                                      <p:to x="100000" y="100000"/>
                                    </p:animScale>
                                    <p:animScale>
                                      <p:cBhvr>
                                        <p:cTn id="29" dur="26">
                                          <p:stCondLst>
                                            <p:cond delay="1312"/>
                                          </p:stCondLst>
                                        </p:cTn>
                                        <p:tgtEl>
                                          <p:spTgt spid="6">
                                            <p:txEl>
                                              <p:pRg st="2" end="2"/>
                                            </p:txEl>
                                          </p:spTgt>
                                        </p:tgtEl>
                                      </p:cBhvr>
                                      <p:to x="100000" y="80000"/>
                                    </p:animScale>
                                    <p:animScale>
                                      <p:cBhvr>
                                        <p:cTn id="30" dur="166" decel="50000">
                                          <p:stCondLst>
                                            <p:cond delay="1338"/>
                                          </p:stCondLst>
                                        </p:cTn>
                                        <p:tgtEl>
                                          <p:spTgt spid="6">
                                            <p:txEl>
                                              <p:pRg st="2" end="2"/>
                                            </p:txEl>
                                          </p:spTgt>
                                        </p:tgtEl>
                                      </p:cBhvr>
                                      <p:to x="100000" y="100000"/>
                                    </p:animScale>
                                    <p:animScale>
                                      <p:cBhvr>
                                        <p:cTn id="31" dur="26">
                                          <p:stCondLst>
                                            <p:cond delay="1642"/>
                                          </p:stCondLst>
                                        </p:cTn>
                                        <p:tgtEl>
                                          <p:spTgt spid="6">
                                            <p:txEl>
                                              <p:pRg st="2" end="2"/>
                                            </p:txEl>
                                          </p:spTgt>
                                        </p:tgtEl>
                                      </p:cBhvr>
                                      <p:to x="100000" y="90000"/>
                                    </p:animScale>
                                    <p:animScale>
                                      <p:cBhvr>
                                        <p:cTn id="32" dur="166" decel="50000">
                                          <p:stCondLst>
                                            <p:cond delay="1668"/>
                                          </p:stCondLst>
                                        </p:cTn>
                                        <p:tgtEl>
                                          <p:spTgt spid="6">
                                            <p:txEl>
                                              <p:pRg st="2" end="2"/>
                                            </p:txEl>
                                          </p:spTgt>
                                        </p:tgtEl>
                                      </p:cBhvr>
                                      <p:to x="100000" y="100000"/>
                                    </p:animScale>
                                    <p:animScale>
                                      <p:cBhvr>
                                        <p:cTn id="33" dur="26">
                                          <p:stCondLst>
                                            <p:cond delay="1808"/>
                                          </p:stCondLst>
                                        </p:cTn>
                                        <p:tgtEl>
                                          <p:spTgt spid="6">
                                            <p:txEl>
                                              <p:pRg st="2" end="2"/>
                                            </p:txEl>
                                          </p:spTgt>
                                        </p:tgtEl>
                                      </p:cBhvr>
                                      <p:to x="100000" y="95000"/>
                                    </p:animScale>
                                    <p:animScale>
                                      <p:cBhvr>
                                        <p:cTn id="34" dur="166" decel="50000">
                                          <p:stCondLst>
                                            <p:cond delay="1834"/>
                                          </p:stCondLst>
                                        </p:cTn>
                                        <p:tgtEl>
                                          <p:spTgt spid="6">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warda oprawa">
  <a:themeElements>
    <a:clrScheme name="Twarda oprawa">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Twarda oprawa">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Twarda oprawa">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496</TotalTime>
  <Words>1142</Words>
  <Application>Microsoft Office PowerPoint</Application>
  <PresentationFormat>Pokaz na ekranie (4:3)</PresentationFormat>
  <Paragraphs>64</Paragraphs>
  <Slides>20</Slides>
  <Notes>0</Notes>
  <HiddenSlides>0</HiddenSlides>
  <MMClips>1</MMClips>
  <ScaleCrop>false</ScaleCrop>
  <HeadingPairs>
    <vt:vector size="4" baseType="variant">
      <vt:variant>
        <vt:lpstr>Motyw</vt:lpstr>
      </vt:variant>
      <vt:variant>
        <vt:i4>1</vt:i4>
      </vt:variant>
      <vt:variant>
        <vt:lpstr>Tytuły slajdów</vt:lpstr>
      </vt:variant>
      <vt:variant>
        <vt:i4>20</vt:i4>
      </vt:variant>
    </vt:vector>
  </HeadingPairs>
  <TitlesOfParts>
    <vt:vector size="21" baseType="lpstr">
      <vt:lpstr>Twarda oprawa</vt:lpstr>
      <vt:lpstr>„A GDY WOLNOŚCI NADSZEDŁ CZAS…’’</vt:lpstr>
      <vt:lpstr>Skutki : Austria otrzymała całą południową Polskę z Lwowem, ale bez Krakowa (83 tys. km² oraz 2,7 mln mieszkańców).  Prusy anektowały Warmię i Prusy Królewskie,  bez Gdańska i Torunia (36 tys. km² oraz 580 tys. mieszkańców).  Rosja zagarnęła Inflanty Polskie (92 tys. km² oraz 1,3 mln mieszkańców).  Polska i Litwa straciły 211 tys. km² i 4,5 miliona ludności.      </vt:lpstr>
      <vt:lpstr>W porównaniu do I rozbioru wzięły  w nim udział tylko dwa państwa.  Rosja zagarnęła (250 tys. km²).  A Prusy zabrały (57 tys. km²). </vt:lpstr>
      <vt:lpstr>   III Rozbiór RP Obojga Narodów  odbył się 1795 roku. Po nim  Polska i Litwa zniknęła z mapy.   Rosji przypadły wszystkie ziemie na wschód od Niemna i Bugu (120 tys. km²). Austria jako główny inicjator III rozbioru,  a także w ramach rekompensaty za straty w wojnie z rewolucyjną Francją otrzymała tereny najliczniej zaludnione. Prusom przydzielono część Mazowsza  z Warszawą, Podlasia i Litwy.  Ponadto Prusy zajęły ponad 23000 km².          Rosji przypadły wszystkie ziemie na wschód od Niemna i Bugu (120 tys. km²). Austria jako główny inicjator III rozbioru, a także w ramach rekompensaty za straty w wojnie z rewolucyjną Francją otrzymała tereny najliczniej zaludnione. Prusom przydzielono część Mazowsza z Warszawą, Podlasia i Litwy. Ponadto Prusy zajęły ponad 23000 km². </vt:lpstr>
      <vt:lpstr>Powstanie Kościuszkowskie</vt:lpstr>
      <vt:lpstr>Powstanie listopadowe, wojna polsko-rosyjska 1830-1831 – polskie powstanie narodowe przeciwko Imperium Rosyjskiemu, które wybuchło w nocy z 29 na 30 listopada 1830 roku, a zakończyło się 21 października 1831 roku. Zasięgiem swoim objęło Królestwo Polskie i część ziem zabranych (Litwę, Żmudź i Wołyń). </vt:lpstr>
      <vt:lpstr>Powstanie styczniowe – polskie powstanie narodowe przeciwko Imperium Rosyjskiemu. Wybuchło 22 stycznia 1863 w Królestwie Polskim i 1 lutego 1863 na Litwie, trwało do jesieni 1864, zasięgiem objęło ziemie zaboru rosyjskiego. Było największym polskim powstaniem narodowym, spotkało się z poparciem międzynarodowej opinii publicznej. Miało charakter wojny partyzanckiej, w której stoczono ok. 1200 bitew i potyczek. Przez oddziały powstania styczniowego przewinęło się około 200 000 ludzi. Mimo początkowych sukcesów zakończyło się klęską powstańców, z których kilkadziesiąt tysięcy zostało zabitych w walkach, blisko 1 tys. straconych, ok. 38 tys. skazanych na katorgę lub zesłanych na Syberię, a ok. 10 tys. wyemigrowało.</vt:lpstr>
      <vt:lpstr>Pomnik ten upamiętnia wydarzenie powstania kościuszkowskiego. Pomnik przedstawia Tadeusza Kościuszko. Wywołał on Powstanie I Narodowe, które jednak poniosło klęskę. Ów pomnik znajduje się na rynku koło Ratusza.</vt:lpstr>
      <vt:lpstr>Adam Bernard Mickiewicz - (ur. 24 grudnia 1798  w Zaosiu lub Nowogródku, zm. 26 listopada 1855  w Konstantynopolu) – polski poeta, działacz polityczny,  publicysta, tłumacz, filozof, działacz religijny, mistyk, organizator  i dowódca wojskowy, nauczyciel akademicki. </vt:lpstr>
      <vt:lpstr>    Juliusz Słowacki - (ur. 4 września 1809 w Krzemieńcu, zm. 3 kwietnia 1849 w Paryżu) – polski poeta, przedstawiciel romantyzmu, dramaturg i epistolograf. Obok Mickiewicza                i Krasińskiego określany jako jeden z Wieszczów Narodowych.     Utwory Słowackiego podejmowały istotne problemy związane z walką narodowowyzwoleńczą, z przeszłością narodu                          i przyczynami niewoli, ale także poruszały  uniwersalne tematy egzystencjalne.   </vt:lpstr>
      <vt:lpstr>     Celem walki powstania styczniowego była: Niepodległość, prawa polityczne, prawa osobiste, wyzwolenie, usunięcie rosyjskich urzędników.     Pomnik upamiętnia powstanie styczniowe.  </vt:lpstr>
      <vt:lpstr>     Leopold Kula ps. „Lis” (ur. 11 listopada 1896 w Kosinie, zm. 7 marca 1919 w Torczynie) – major piechoty Wojska Polskiego, kawaler Orderu Virtuti Militari, pośmiertnie awansowany do stopnia pułkownika.  W roku 1917, w czasie kryzysu przysięgowego odmówił złożenia przysięgi wierności cesarzowi niemieckiemu, został internowany. Brał udział w walkach dywersyjnych na Ukrainie  i awansował na stopień majora.  </vt:lpstr>
      <vt:lpstr>Józef Klemens Piłsudski (ur. 5 grudnia 1867 w Zułowie, zm. 12 maja 1935 w Warszawie) – polski działacz społeczny i niepodległościowy, żołnierz, polityk, mąż stanu; od 1892 członek Polskiej Partii Socjalistycznej i jej przywódca w kraju.</vt:lpstr>
      <vt:lpstr>Roman Stanisław Dmowski (ur. 9 sierpnia 1864 w Kamionku, zm. 2 stycznia 1939 w Drozdowie) – polski polityk, mąż stanu, publicysta polityczny, minister spraw zagranicznych, poseł na Sejm Ustawodawczy RP oraz II i III Dumy. </vt:lpstr>
      <vt:lpstr>Ignacy Jan Paderewski - (ur.18 listopada 1860 w Kuryłówce, zm. 29 czerwca 1941 w Nowym Jorku) – polski pianista, kompozytor, działacz niepodległościowy, mąż stanu i polityk, Premier RP i Minsnister Spraw Zagranicznych</vt:lpstr>
      <vt:lpstr>Wincenty Witos (ur. 21 stycznia 1874  w Wierzchosławicach, zm. 31 października 1945  w Krakowie) – polski polityk, działacz ruchu ludowego, trzykrotny premier Rzeczypospolitej Polskiej. </vt:lpstr>
      <vt:lpstr>Barwy Rzeczypospolitej Polskiej stanowią składniki flagi państwowej Rzeczypospolitej Polskiej. Ustawa stanowi, że barwami Rzeczypospolitej Polskiej są kolory biały i czerwony, ułożone w dwóch poziomych, równoległych pasach tej samej szerokości, z których górny jest koloru białego, a dolny koloru czerwonego.  </vt:lpstr>
      <vt:lpstr>Mazurek Dąbrowskiego – polska pieśń patriotyczna z 1797 roku, od 26 lutego 1927 oficjalny hymn państwowy Rzeczypospolitej Polskiej. </vt:lpstr>
      <vt:lpstr>  GODŁO POLSKI   Według załącznika nr 1 do ustawy jest to biały (jednogłowy) orzeł w złotej koronie, ze złotymi szponami i dziobem, zwrócony w prawo.   Godło heraldyczne umieszczone jest na czerwonym polu, lekko zwężającej się ku dołowi tarczy herbowej.</vt:lpstr>
      <vt:lpstr>Slajd 20</vt:lpstr>
    </vt:vector>
  </TitlesOfParts>
  <Company>Sil-art Rycho444</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GDY WOLNOŚCI NADSZEDŁ CZAS…’’</dc:title>
  <dc:creator>Gość</dc:creator>
  <cp:lastModifiedBy>Gimnazjum</cp:lastModifiedBy>
  <cp:revision>47</cp:revision>
  <dcterms:created xsi:type="dcterms:W3CDTF">2018-11-03T13:03:50Z</dcterms:created>
  <dcterms:modified xsi:type="dcterms:W3CDTF">2018-11-10T16:42:05Z</dcterms:modified>
</cp:coreProperties>
</file>