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18E-76D1-4CBA-8341-FE2EAE454454}" type="datetimeFigureOut">
              <a:rPr lang="pl-PL" smtClean="0"/>
              <a:t>29.11.2020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0761873D-57D1-4F62-BBD3-F31446AFE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9312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18E-76D1-4CBA-8341-FE2EAE454454}" type="datetimeFigureOut">
              <a:rPr lang="pl-PL" smtClean="0"/>
              <a:t>29.11.2020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0761873D-57D1-4F62-BBD3-F31446AFE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638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18E-76D1-4CBA-8341-FE2EAE454454}" type="datetimeFigureOut">
              <a:rPr lang="pl-PL" smtClean="0"/>
              <a:t>29.11.2020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0761873D-57D1-4F62-BBD3-F31446AFE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6984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18E-76D1-4CBA-8341-FE2EAE454454}" type="datetimeFigureOut">
              <a:rPr lang="pl-PL" smtClean="0"/>
              <a:t>29.11.2020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761873D-57D1-4F62-BBD3-F31446AFE4FB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0698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18E-76D1-4CBA-8341-FE2EAE454454}" type="datetimeFigureOut">
              <a:rPr lang="pl-PL" smtClean="0"/>
              <a:t>29.11.2020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761873D-57D1-4F62-BBD3-F31446AFE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2660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18E-76D1-4CBA-8341-FE2EAE454454}" type="datetimeFigureOut">
              <a:rPr lang="pl-PL" smtClean="0"/>
              <a:t>29.11.2020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873D-57D1-4F62-BBD3-F31446AFE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892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18E-76D1-4CBA-8341-FE2EAE454454}" type="datetimeFigureOut">
              <a:rPr lang="pl-PL" smtClean="0"/>
              <a:t>29.11.2020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873D-57D1-4F62-BBD3-F31446AFE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3213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18E-76D1-4CBA-8341-FE2EAE454454}" type="datetimeFigureOut">
              <a:rPr lang="pl-PL" smtClean="0"/>
              <a:t>29.11.2020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873D-57D1-4F62-BBD3-F31446AFE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72369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D820118E-76D1-4CBA-8341-FE2EAE454454}" type="datetimeFigureOut">
              <a:rPr lang="pl-PL" smtClean="0"/>
              <a:t>29.11.2020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0761873D-57D1-4F62-BBD3-F31446AFE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0348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18E-76D1-4CBA-8341-FE2EAE454454}" type="datetimeFigureOut">
              <a:rPr lang="pl-PL" smtClean="0"/>
              <a:t>29.11.2020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873D-57D1-4F62-BBD3-F31446AFE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168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18E-76D1-4CBA-8341-FE2EAE454454}" type="datetimeFigureOut">
              <a:rPr lang="pl-PL" smtClean="0"/>
              <a:t>29.11.2020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0761873D-57D1-4F62-BBD3-F31446AFE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0662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18E-76D1-4CBA-8341-FE2EAE454454}" type="datetimeFigureOut">
              <a:rPr lang="pl-PL" smtClean="0"/>
              <a:t>29.11.2020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873D-57D1-4F62-BBD3-F31446AFE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2338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18E-76D1-4CBA-8341-FE2EAE454454}" type="datetimeFigureOut">
              <a:rPr lang="pl-PL" smtClean="0"/>
              <a:t>29.11.2020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873D-57D1-4F62-BBD3-F31446AFE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7312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18E-76D1-4CBA-8341-FE2EAE454454}" type="datetimeFigureOut">
              <a:rPr lang="pl-PL" smtClean="0"/>
              <a:t>29.11.2020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873D-57D1-4F62-BBD3-F31446AFE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0256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18E-76D1-4CBA-8341-FE2EAE454454}" type="datetimeFigureOut">
              <a:rPr lang="pl-PL" smtClean="0"/>
              <a:t>29.11.2020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873D-57D1-4F62-BBD3-F31446AFE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124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18E-76D1-4CBA-8341-FE2EAE454454}" type="datetimeFigureOut">
              <a:rPr lang="pl-PL" smtClean="0"/>
              <a:t>29.11.2020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873D-57D1-4F62-BBD3-F31446AFE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5853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18E-76D1-4CBA-8341-FE2EAE454454}" type="datetimeFigureOut">
              <a:rPr lang="pl-PL" smtClean="0"/>
              <a:t>29.11.2020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873D-57D1-4F62-BBD3-F31446AFE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5737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0118E-76D1-4CBA-8341-FE2EAE454454}" type="datetimeFigureOut">
              <a:rPr lang="pl-PL" smtClean="0"/>
              <a:t>29.11.2020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1873D-57D1-4F62-BBD3-F31446AFE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67194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radnikzdrowie.pl/diety-i-zywienie/odchudzanie/przemiana-materii-jak-przyspieszyc-przemiane-materii-i-poprawic-metabo-aa-NtSQ-hLQ3-52Ka.html" TargetMode="External"/><Relationship Id="rId2" Type="http://schemas.openxmlformats.org/officeDocument/2006/relationships/hyperlink" Target="https://www.poradnikzdrowie.pl/zdrowie/otylosc/nadwaga-prosta-droga-do-otylosci-aa-NX1k-hVPb-F6CA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poradnikzdrowie.pl/diety-i-zywienie/odchudzanie/biala-i-brunatna-tkanka-tluszczowa-aa-T9z2-eUdG-1NXj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radnikzdrowie.pl/zdrowie/otylosc/otylosc-posladkowo-udowa-czyli-otylosc-typu-gruszka-aa-j5NV-i3Fe-Usr8.html" TargetMode="External"/><Relationship Id="rId2" Type="http://schemas.openxmlformats.org/officeDocument/2006/relationships/hyperlink" Target="https://www.poradnikzdrowie.pl/zdrowie/otylosc/otylosc-brzuszna-musisz-ja-pokonac-aa-AFFX-3w7z-ao7T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radnikzdrowie.pl/sprawdz-sie/kalkulatory/kalkulator-wagi-bmi-aa-4Q8M-4h3E-dtKD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CHOROBY CYWILIZACYJNE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-550166" y="4856883"/>
            <a:ext cx="8144134" cy="1117687"/>
          </a:xfrm>
        </p:spPr>
        <p:txBody>
          <a:bodyPr>
            <a:normAutofit/>
          </a:bodyPr>
          <a:lstStyle/>
          <a:p>
            <a:r>
              <a:rPr lang="pl-PL" sz="5400" dirty="0" smtClean="0">
                <a:latin typeface="Baskerville Old Face" panose="02020602080505020303" pitchFamily="18" charset="0"/>
              </a:rPr>
              <a:t>OTYŁOŚĆ</a:t>
            </a:r>
            <a:endParaRPr lang="pl-PL" sz="54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811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 Pomiar II- </a:t>
            </a:r>
            <a:r>
              <a:rPr lang="pl-PL" b="1" dirty="0"/>
              <a:t>zawartości tkanki tłuszczowej w </a:t>
            </a:r>
            <a:r>
              <a:rPr lang="pl-PL" b="1" dirty="0" smtClean="0"/>
              <a:t>organizmie.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Można go wykonać tylko przy użyciu specjalnych wag lub podobnych urządzeń, które są już coraz częściej dostępne w gabinetach lekarskich i dietetycznych. Nadwagę diagnozuje się, gdy zawartość tkanki tłuszczowej w organizmie wynosi u mężczyzn 20-25 proc., a u kobiet 30-35 proc</a:t>
            </a:r>
            <a:r>
              <a:rPr lang="pl-PL" dirty="0" smtClean="0"/>
              <a:t>.</a:t>
            </a:r>
          </a:p>
          <a:p>
            <a:r>
              <a:rPr lang="pl-PL" dirty="0" smtClean="0"/>
              <a:t> </a:t>
            </a:r>
            <a:r>
              <a:rPr lang="pl-PL" dirty="0"/>
              <a:t>Wskazania powyżej tych norm oznaczają otyłość.</a:t>
            </a:r>
          </a:p>
        </p:txBody>
      </p:sp>
      <p:pic>
        <p:nvPicPr>
          <p:cNvPr id="6150" name="Picture 6" descr="Te choroby powodują otyłość. Na nic odchudzanie? - Diety - Odchudzanie -  Zdrowie - choroby, leczenie, poradnik, zdrowie i uroda, profilaktyka -  Dziennik.pl - Dziennik.p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81" b="5210"/>
          <a:stretch/>
        </p:blipFill>
        <p:spPr bwMode="auto">
          <a:xfrm>
            <a:off x="8371266" y="3801077"/>
            <a:ext cx="3129567" cy="263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4527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Pomiar </a:t>
            </a:r>
            <a:r>
              <a:rPr lang="pl-PL" b="1" dirty="0" smtClean="0"/>
              <a:t>III -obwodu talii.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pl-PL" dirty="0"/>
              <a:t>Obwód talii to po prostu najszersze miejsce w obrębie twojego brzucha. Przy dużym nagromadzeniu tkanki tłuszczowej, często trudno go znaleźć i prawidłowo zmierzyć. O pomoc i naukę pomiaru można poprosić lekarza.</a:t>
            </a:r>
          </a:p>
          <a:p>
            <a:pPr fontAlgn="base"/>
            <a:r>
              <a:rPr lang="pl-PL" dirty="0"/>
              <a:t>Jeżeli twoja talia mierzy między 80-87 cm (u mężczyzn 90-94) - masz nadwagę, gdy jest równa lub większa niż 88 cm (u mężczyzn 94) - to już chorujesz na otyłość.</a:t>
            </a:r>
          </a:p>
          <a:p>
            <a:endParaRPr lang="pl-PL" dirty="0"/>
          </a:p>
        </p:txBody>
      </p:sp>
      <p:pic>
        <p:nvPicPr>
          <p:cNvPr id="4" name="Picture 4" descr="Cukrzyca a masa ciała: Cukrzyca typu 1 a otyłość - Cukrzyca.p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9893" y="4699818"/>
            <a:ext cx="3451538" cy="190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3110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Otyłość - przyczyny środowiskowe</a:t>
            </a:r>
            <a:br>
              <a:rPr lang="pl-PL" b="1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0321" y="2736119"/>
            <a:ext cx="9613861" cy="3599316"/>
          </a:xfrm>
        </p:spPr>
        <p:txBody>
          <a:bodyPr/>
          <a:lstStyle/>
          <a:p>
            <a:r>
              <a:rPr lang="pl-PL" dirty="0" smtClean="0"/>
              <a:t>. </a:t>
            </a:r>
            <a:r>
              <a:rPr lang="pl-PL" dirty="0"/>
              <a:t>Czynniki środowiskowe, które mogą doprowadzić do otyłości, to te związane z naszym codziennym życiem - także rodzinnym, prywatnym i zawodowym. Nie chodzi więc tutaj wyłącznie o jedzenie produktów, które mają za dużo tłuszczu, albo unikanie </a:t>
            </a:r>
            <a:r>
              <a:rPr lang="pl-PL" dirty="0" smtClean="0"/>
              <a:t>ruchu</a:t>
            </a:r>
            <a:r>
              <a:rPr lang="pl-PL" dirty="0"/>
              <a:t>.</a:t>
            </a:r>
          </a:p>
        </p:txBody>
      </p:sp>
      <p:pic>
        <p:nvPicPr>
          <p:cNvPr id="8194" name="Picture 2" descr="Otyłość to matka wszystkich choró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868" y="4361211"/>
            <a:ext cx="4225971" cy="2257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1728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Nieprawidłowe odżywianie, a także rodzinne </a:t>
            </a:r>
            <a:r>
              <a:rPr lang="pl-PL" b="1" dirty="0" smtClean="0"/>
              <a:t>zwyczaje przyczyną otyłości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2223" y="2336872"/>
            <a:ext cx="10011960" cy="4188105"/>
          </a:xfrm>
        </p:spPr>
        <p:txBody>
          <a:bodyPr>
            <a:normAutofit fontScale="85000" lnSpcReduction="10000"/>
          </a:bodyPr>
          <a:lstStyle/>
          <a:p>
            <a:pPr fontAlgn="base"/>
            <a:r>
              <a:rPr lang="pl-PL" dirty="0"/>
              <a:t>jedzenie </a:t>
            </a:r>
            <a:r>
              <a:rPr lang="pl-PL" dirty="0" smtClean="0"/>
              <a:t> </a:t>
            </a:r>
            <a:r>
              <a:rPr lang="pl-PL" dirty="0"/>
              <a:t>zbyt </a:t>
            </a:r>
            <a:r>
              <a:rPr lang="pl-PL" dirty="0" smtClean="0"/>
              <a:t>obfitych posiłków,</a:t>
            </a:r>
            <a:endParaRPr lang="pl-PL" dirty="0"/>
          </a:p>
          <a:p>
            <a:pPr fontAlgn="base"/>
            <a:r>
              <a:rPr lang="pl-PL" dirty="0"/>
              <a:t>jedzenie produktów o zbyt </a:t>
            </a:r>
            <a:r>
              <a:rPr lang="pl-PL" dirty="0" smtClean="0"/>
              <a:t>dużej</a:t>
            </a:r>
            <a:r>
              <a:rPr lang="pl-PL" dirty="0"/>
              <a:t> </a:t>
            </a:r>
            <a:r>
              <a:rPr lang="pl-PL" dirty="0" smtClean="0"/>
              <a:t>wartości energetyczne</a:t>
            </a:r>
            <a:r>
              <a:rPr lang="pl-PL" dirty="0"/>
              <a:t> (żywności, która w 1 g zawiera dużą ilość kalorii, najczęściej z powodu dużej zawartości tłuszczu i cukru),</a:t>
            </a:r>
          </a:p>
          <a:p>
            <a:pPr fontAlgn="base"/>
            <a:r>
              <a:rPr lang="pl-PL" dirty="0"/>
              <a:t>zbyt częste spożywanie posiłków bez 3-4 godzinnych przerw między nimi,</a:t>
            </a:r>
          </a:p>
          <a:p>
            <a:pPr fontAlgn="base"/>
            <a:r>
              <a:rPr lang="pl-PL" dirty="0"/>
              <a:t>nieregularne jedzenie posiłków i dojadanie między nimi "na zapas" np. słodkich lub słonych przekąsek,</a:t>
            </a:r>
          </a:p>
          <a:p>
            <a:pPr fontAlgn="base"/>
            <a:r>
              <a:rPr lang="pl-PL" dirty="0"/>
              <a:t>zakłócenia w porach spożywania posiłków,</a:t>
            </a:r>
          </a:p>
          <a:p>
            <a:pPr fontAlgn="base"/>
            <a:r>
              <a:rPr lang="pl-PL" dirty="0"/>
              <a:t>nie jedzenie </a:t>
            </a:r>
            <a:r>
              <a:rPr lang="pl-PL" dirty="0" smtClean="0"/>
              <a:t>śniadań,</a:t>
            </a:r>
            <a:endParaRPr lang="pl-PL" dirty="0"/>
          </a:p>
          <a:p>
            <a:pPr fontAlgn="base"/>
            <a:r>
              <a:rPr lang="pl-PL" dirty="0"/>
              <a:t>jedzenie jednego posiłku dziennie - np. po skończonej pracy,</a:t>
            </a:r>
          </a:p>
          <a:p>
            <a:pPr fontAlgn="base"/>
            <a:r>
              <a:rPr lang="pl-PL" dirty="0"/>
              <a:t>zbyt późne jedzenie </a:t>
            </a:r>
            <a:r>
              <a:rPr lang="pl-PL" dirty="0" smtClean="0"/>
              <a:t>kolacji- </a:t>
            </a:r>
            <a:r>
              <a:rPr lang="pl-PL" dirty="0"/>
              <a:t>powinna być spożywana najpóźniej na 2h przed snem,</a:t>
            </a:r>
          </a:p>
          <a:p>
            <a:pPr fontAlgn="base"/>
            <a:r>
              <a:rPr lang="pl-PL" dirty="0"/>
              <a:t>picie napojów słodzonych,</a:t>
            </a:r>
          </a:p>
          <a:p>
            <a:pPr fontAlgn="base"/>
            <a:r>
              <a:rPr lang="pl-PL" dirty="0"/>
              <a:t>nie jedzenie </a:t>
            </a:r>
            <a:r>
              <a:rPr lang="pl-PL" dirty="0" smtClean="0"/>
              <a:t>warzyw i owoców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2659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Nieprawidłowe zakupy żywności, w tym: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pl-PL" dirty="0" smtClean="0"/>
              <a:t> kupowanie produktów wysoko przetworzonych, </a:t>
            </a:r>
            <a:r>
              <a:rPr lang="pl-PL" dirty="0"/>
              <a:t>które dostarczają w małych ilościach dużej ilości kalorii,</a:t>
            </a:r>
          </a:p>
          <a:p>
            <a:pPr fontAlgn="base"/>
            <a:r>
              <a:rPr lang="pl-PL" dirty="0"/>
              <a:t>produktów z konserwantami, „ulepszaczami”, sztucznymi barwnikami,</a:t>
            </a:r>
          </a:p>
          <a:p>
            <a:pPr fontAlgn="base"/>
            <a:r>
              <a:rPr lang="pl-PL" dirty="0"/>
              <a:t>owoców i warzyw, których rozwój był wspomagany środkami chemicznymi,</a:t>
            </a:r>
          </a:p>
          <a:p>
            <a:pPr fontAlgn="base"/>
            <a:r>
              <a:rPr lang="pl-PL" dirty="0"/>
              <a:t>kierowanie się przy wyborze produktu jego ceną - nie zawsze, ale często najtańsze produkty zawierają najwięcej niekorzystnych dla zdrowia tłuszczy i cukrów, a mało zdrowego </a:t>
            </a:r>
            <a:r>
              <a:rPr lang="pl-PL" dirty="0" smtClean="0"/>
              <a:t>błonnika pokarmowego</a:t>
            </a:r>
            <a:r>
              <a:rPr lang="pl-PL" dirty="0"/>
              <a:t>,</a:t>
            </a:r>
          </a:p>
          <a:p>
            <a:pPr fontAlgn="base"/>
            <a:r>
              <a:rPr lang="pl-PL" dirty="0"/>
              <a:t>uleganie nieprawdziwym informacjom w hasłach reklamujących żywność.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1545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 Niska aktywność ruchowa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Rozwój cywilizacji, w tym produkcji żywności, metod sprzedaży i nowych technologii spowodował, że coraz mniej się ruszamy także po to, aby "zdobyć" żywność. Nie musimy już na nią </a:t>
            </a:r>
            <a:r>
              <a:rPr lang="pl-PL" dirty="0" smtClean="0"/>
              <a:t>polować, biegać za nią, </a:t>
            </a:r>
            <a:r>
              <a:rPr lang="pl-PL" dirty="0"/>
              <a:t>zbierać, a nawet </a:t>
            </a:r>
            <a:r>
              <a:rPr lang="pl-PL" dirty="0" smtClean="0"/>
              <a:t>chodzić </a:t>
            </a:r>
            <a:r>
              <a:rPr lang="pl-PL" dirty="0"/>
              <a:t>po nią do </a:t>
            </a:r>
            <a:r>
              <a:rPr lang="pl-PL" dirty="0" smtClean="0"/>
              <a:t>sklepu, tylko jeździmy samochodem.</a:t>
            </a:r>
          </a:p>
          <a:p>
            <a:endParaRPr lang="pl-PL" dirty="0"/>
          </a:p>
        </p:txBody>
      </p:sp>
      <p:pic>
        <p:nvPicPr>
          <p:cNvPr id="9220" name="Picture 4" descr="Polacy na zakupach. Rodziny na celowniku sieci handlowych - Wiadomości  Handlow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555" y="3997719"/>
            <a:ext cx="3847679" cy="2441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9690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pl-PL" b="1" dirty="0" smtClean="0"/>
              <a:t>Stres jako przyczyna otyłości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Szybkie tempo życia, </a:t>
            </a:r>
            <a:r>
              <a:rPr lang="pl-PL" dirty="0" smtClean="0"/>
              <a:t>rywalizacja w szkole, w pracy </a:t>
            </a:r>
            <a:r>
              <a:rPr lang="pl-PL" dirty="0"/>
              <a:t>lub potrzeba "wyrobienia" odpowiedniej normy, od której </a:t>
            </a:r>
            <a:r>
              <a:rPr lang="pl-PL" dirty="0" smtClean="0"/>
              <a:t>zależą </a:t>
            </a:r>
            <a:r>
              <a:rPr lang="pl-PL" dirty="0"/>
              <a:t>nasze </a:t>
            </a:r>
            <a:r>
              <a:rPr lang="pl-PL" dirty="0" smtClean="0"/>
              <a:t>oceny, wynagrodzenie</a:t>
            </a:r>
            <a:r>
              <a:rPr lang="pl-PL" dirty="0"/>
              <a:t>, chęć zapewnienia rodzinie bytu, sprostania wymaganiom własnym </a:t>
            </a:r>
            <a:r>
              <a:rPr lang="pl-PL" dirty="0" smtClean="0"/>
              <a:t>, rodzicom i nauczycieli.</a:t>
            </a:r>
            <a:r>
              <a:rPr lang="pl-PL" dirty="0"/>
              <a:t> </a:t>
            </a:r>
            <a:endParaRPr lang="pl-PL" dirty="0" smtClean="0"/>
          </a:p>
          <a:p>
            <a:r>
              <a:rPr lang="pl-PL" dirty="0"/>
              <a:t> </a:t>
            </a:r>
            <a:r>
              <a:rPr lang="pl-PL" dirty="0" smtClean="0"/>
              <a:t>To wszystko powoduje, że aby </a:t>
            </a:r>
            <a:r>
              <a:rPr lang="pl-PL" dirty="0"/>
              <a:t>"zajeść" </a:t>
            </a:r>
            <a:r>
              <a:rPr lang="pl-PL" dirty="0" smtClean="0"/>
              <a:t>stres często </a:t>
            </a:r>
            <a:r>
              <a:rPr lang="pl-PL" dirty="0"/>
              <a:t>sięgamy po produkty, które dają nam złudne poczucie spokoju, lepszego samopoczucie.</a:t>
            </a:r>
          </a:p>
        </p:txBody>
      </p:sp>
      <p:pic>
        <p:nvPicPr>
          <p:cNvPr id="10242" name="Picture 2" descr="Nadwaga i otyłość wśród dzieci i młodzieży Narodowe Centrum Edukacji  Żywieniowe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028" y="4631453"/>
            <a:ext cx="2870960" cy="1909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6561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Otyłość - przyczyny psychologiczne</a:t>
            </a:r>
            <a:br>
              <a:rPr lang="pl-PL" b="1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pl-PL" dirty="0"/>
              <a:t>Problemy emocjonalne lub schorzenia psychiczne mogą być zarówno przyczyną choroby otyłości, jak i jej konsekwencją</a:t>
            </a:r>
            <a:r>
              <a:rPr lang="pl-PL" dirty="0" smtClean="0"/>
              <a:t>.</a:t>
            </a:r>
          </a:p>
          <a:p>
            <a:pPr fontAlgn="base"/>
            <a:r>
              <a:rPr lang="pl-PL" dirty="0" smtClean="0"/>
              <a:t> </a:t>
            </a:r>
            <a:r>
              <a:rPr lang="pl-PL" dirty="0"/>
              <a:t>U tych chorych, u których otyłość powiązana jest z czynnikami psychologicznymi diagnozuje się najczęściej:</a:t>
            </a:r>
          </a:p>
          <a:p>
            <a:pPr fontAlgn="base"/>
            <a:r>
              <a:rPr lang="pl-PL" dirty="0"/>
              <a:t>niską </a:t>
            </a:r>
            <a:r>
              <a:rPr lang="pl-PL" dirty="0" err="1" smtClean="0"/>
              <a:t>samoocenęi</a:t>
            </a:r>
            <a:r>
              <a:rPr lang="pl-PL" dirty="0" smtClean="0"/>
              <a:t> </a:t>
            </a:r>
            <a:r>
              <a:rPr lang="pl-PL" dirty="0"/>
              <a:t>brak samoakceptacji,</a:t>
            </a:r>
          </a:p>
          <a:p>
            <a:pPr fontAlgn="base"/>
            <a:r>
              <a:rPr lang="pl-PL" dirty="0"/>
              <a:t>obniżony nastrój lub</a:t>
            </a:r>
            <a:r>
              <a:rPr lang="pl-PL" b="1" dirty="0"/>
              <a:t> depresję</a:t>
            </a:r>
            <a:r>
              <a:rPr lang="pl-PL" dirty="0"/>
              <a:t> </a:t>
            </a:r>
          </a:p>
          <a:p>
            <a:pPr fontAlgn="base"/>
            <a:r>
              <a:rPr lang="pl-PL" dirty="0"/>
              <a:t>zastępowanie jedzeniem ważnych potrzeb emocjonalnych - np. miłości, przyjaźni, bezpieczeństwa, uznania, szacunku otoczenia,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9119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Otyłość - przyczyny hormonalne</a:t>
            </a:r>
            <a:br>
              <a:rPr lang="pl-PL" b="1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Najczęstsze z nich to tzw. zespół Cushinga, przy którym nadmiar wydzielanego przez organizm kortyzolu, nazywanego hormonem stresu wywołuje potrzebę jedzenia większej ilości pokarmów. </a:t>
            </a:r>
            <a:endParaRPr lang="pl-PL" dirty="0" smtClean="0"/>
          </a:p>
          <a:p>
            <a:r>
              <a:rPr lang="pl-PL" dirty="0" smtClean="0"/>
              <a:t>Przyrost </a:t>
            </a:r>
            <a:r>
              <a:rPr lang="pl-PL" dirty="0"/>
              <a:t>masy ciała może także powodować </a:t>
            </a:r>
            <a:r>
              <a:rPr lang="pl-PL" dirty="0" smtClean="0"/>
              <a:t>niedoczynność tarczycy.</a:t>
            </a:r>
            <a:endParaRPr lang="pl-PL" dirty="0"/>
          </a:p>
        </p:txBody>
      </p:sp>
      <p:pic>
        <p:nvPicPr>
          <p:cNvPr id="12290" name="Picture 2" descr="Nadwaga i otyłość u dzieci i młodzieży – przyczyny, następstwa, zalecen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256" y="4005371"/>
            <a:ext cx="3477015" cy="2316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2346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Otyłość - przyczyny genetyczne</a:t>
            </a:r>
            <a:br>
              <a:rPr lang="pl-PL" b="1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Specjaliści podkreślają jednak, że w "dziedziczeniu" otyłości chodzi bardziej o powielanie dostrzeżonych u dziadków i rodziców błędnych nawyków </a:t>
            </a:r>
            <a:r>
              <a:rPr lang="pl-PL" dirty="0" smtClean="0"/>
              <a:t>żywieniowych</a:t>
            </a:r>
            <a:r>
              <a:rPr lang="pl-PL" dirty="0"/>
              <a:t> </a:t>
            </a:r>
            <a:r>
              <a:rPr lang="pl-PL" dirty="0" smtClean="0"/>
              <a:t>i </a:t>
            </a:r>
            <a:r>
              <a:rPr lang="pl-PL" dirty="0"/>
              <a:t>mało aktywnych sposobów spędzenia wolnego czasu. </a:t>
            </a:r>
            <a:endParaRPr lang="pl-PL" dirty="0" smtClean="0"/>
          </a:p>
          <a:p>
            <a:r>
              <a:rPr lang="pl-PL" dirty="0" smtClean="0"/>
              <a:t>Na </a:t>
            </a:r>
            <a:r>
              <a:rPr lang="pl-PL" dirty="0"/>
              <a:t>całym świecie odnotowano zaledwie 200 przypadków, u których uszkodzenia funkcji pojedynczego genu było przyczyną otyłości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  <p:pic>
        <p:nvPicPr>
          <p:cNvPr id="2075" name="Picture 27" descr="Prawda i mity o nadwadze - Kobieta w INTERIA.P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96" y="4686193"/>
            <a:ext cx="2716413" cy="1977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446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Czym jest otyłość?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33544" y="2336873"/>
            <a:ext cx="8960638" cy="3051103"/>
          </a:xfrm>
        </p:spPr>
        <p:txBody>
          <a:bodyPr/>
          <a:lstStyle/>
          <a:p>
            <a:r>
              <a:rPr lang="pl-PL" b="1" dirty="0"/>
              <a:t>Otyłość</a:t>
            </a:r>
            <a:r>
              <a:rPr lang="pl-PL" dirty="0"/>
              <a:t> jest jedną z najgroźniejszych i najbardziej skomplikowanych chorób przewlekłych.  Do jej powstania przyczynia się wiele czynników tzw. środowiskowych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(</a:t>
            </a:r>
            <a:r>
              <a:rPr lang="pl-PL" dirty="0"/>
              <a:t>np. nieprawidłowe odżywianie, niska aktywność </a:t>
            </a:r>
            <a:r>
              <a:rPr lang="pl-PL" dirty="0" smtClean="0"/>
              <a:t>ruchowa) oraz  psychologicznych</a:t>
            </a:r>
            <a:r>
              <a:rPr lang="pl-PL" dirty="0"/>
              <a:t>, genetycznych i hormonalnych.</a:t>
            </a:r>
          </a:p>
        </p:txBody>
      </p:sp>
      <p:pic>
        <p:nvPicPr>
          <p:cNvPr id="1026" name="Picture 2" descr="Ginekolog ostrzega: waga wpływa na płodność! | Mamotoja.p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938" y="4411970"/>
            <a:ext cx="3742910" cy="195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0469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Otyłość - leczenie zachowawcze</a:t>
            </a:r>
            <a:br>
              <a:rPr lang="pl-PL" b="1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Prawda jest brutalna, pozbądźcie się złudzeń - żadna "</a:t>
            </a:r>
            <a:r>
              <a:rPr lang="pl-PL" dirty="0" smtClean="0"/>
              <a:t>dieta-cud</a:t>
            </a:r>
            <a:r>
              <a:rPr lang="pl-PL" dirty="0"/>
              <a:t> </a:t>
            </a:r>
            <a:r>
              <a:rPr lang="pl-PL" dirty="0" smtClean="0"/>
              <a:t> </a:t>
            </a:r>
            <a:r>
              <a:rPr lang="pl-PL" dirty="0"/>
              <a:t>na 2-3 tygodnie, czy nawet na kilka miesięcy nie pomoże w skutecznym leczeniu nadwagi i otyłości. Do tego konieczna jest </a:t>
            </a:r>
            <a:r>
              <a:rPr lang="pl-PL" b="1" dirty="0"/>
              <a:t>trwała, na całe życie zmiana nawyków żywieniowych</a:t>
            </a:r>
            <a:r>
              <a:rPr lang="pl-PL" dirty="0"/>
              <a:t> połączona z</a:t>
            </a:r>
            <a:r>
              <a:rPr lang="pl-PL" b="1" dirty="0"/>
              <a:t> trwałym zwiększeniem aktywności fizycznej</a:t>
            </a:r>
            <a:r>
              <a:rPr lang="pl-PL" dirty="0"/>
              <a:t>. To tzw. </a:t>
            </a:r>
            <a:r>
              <a:rPr lang="pl-PL" b="1" dirty="0"/>
              <a:t>leczenie zachowawcze</a:t>
            </a:r>
            <a:r>
              <a:rPr lang="pl-PL" dirty="0" smtClean="0"/>
              <a:t>.</a:t>
            </a:r>
          </a:p>
          <a:p>
            <a:r>
              <a:rPr lang="pl-PL" dirty="0"/>
              <a:t>osoba z nadwagą lub otyłością, aby uzyskać korzystny efekt leczniczy powinien ustalić lekarz w porozumieniu z </a:t>
            </a:r>
            <a:r>
              <a:rPr lang="pl-PL" dirty="0" smtClean="0"/>
              <a:t>DIETETYKIEM.</a:t>
            </a:r>
            <a:endParaRPr lang="pl-PL" dirty="0"/>
          </a:p>
        </p:txBody>
      </p:sp>
      <p:pic>
        <p:nvPicPr>
          <p:cNvPr id="13314" name="Picture 2" descr="Hormonalne przyczyny otyłośc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23" r="2610" b="13628"/>
          <a:stretch/>
        </p:blipFill>
        <p:spPr bwMode="auto">
          <a:xfrm>
            <a:off x="8578358" y="5150578"/>
            <a:ext cx="2883840" cy="157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3148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Otyłość – a nadwaga…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Otyłość</a:t>
            </a:r>
            <a:r>
              <a:rPr lang="pl-PL" dirty="0"/>
              <a:t> zaczyna się od </a:t>
            </a:r>
            <a:r>
              <a:rPr lang="pl-PL" b="1" dirty="0">
                <a:hlinkClick r:id="rId2"/>
              </a:rPr>
              <a:t>nadwagi</a:t>
            </a:r>
            <a:r>
              <a:rPr lang="pl-PL" dirty="0"/>
              <a:t>. Dlatego specjaliści nazywają ją: </a:t>
            </a:r>
            <a:r>
              <a:rPr lang="pl-PL" b="1" dirty="0" err="1"/>
              <a:t>przedotyłością</a:t>
            </a:r>
            <a:r>
              <a:rPr lang="pl-PL" dirty="0"/>
              <a:t>, albo </a:t>
            </a:r>
            <a:r>
              <a:rPr lang="pl-PL" b="1" dirty="0"/>
              <a:t>stanem </a:t>
            </a:r>
            <a:r>
              <a:rPr lang="pl-PL" b="1" dirty="0" err="1"/>
              <a:t>przedotyłościowym</a:t>
            </a:r>
            <a:r>
              <a:rPr lang="pl-PL" dirty="0" smtClean="0"/>
              <a:t>.</a:t>
            </a:r>
          </a:p>
          <a:p>
            <a:r>
              <a:rPr lang="pl-PL" dirty="0" smtClean="0"/>
              <a:t> </a:t>
            </a:r>
            <a:r>
              <a:rPr lang="pl-PL" dirty="0"/>
              <a:t>Nadwaga to stan, w którym dostarczamy organizmowi z pożywieniem zdecydowanie więcej energii, niż potrzebuje do prawidłowego funkcjonowania, w tym do podstawowej </a:t>
            </a:r>
            <a:r>
              <a:rPr lang="pl-PL" dirty="0">
                <a:hlinkClick r:id="rId3"/>
              </a:rPr>
              <a:t>przemiany materii</a:t>
            </a:r>
            <a:r>
              <a:rPr lang="pl-PL" dirty="0"/>
              <a:t>, wytwarzania ciepła i aktywności fizycznej.</a:t>
            </a:r>
            <a:endParaRPr lang="pl-PL" dirty="0" smtClean="0"/>
          </a:p>
          <a:p>
            <a:endParaRPr lang="pl-PL" dirty="0"/>
          </a:p>
        </p:txBody>
      </p:sp>
      <p:pic>
        <p:nvPicPr>
          <p:cNvPr id="3076" name="Picture 4" descr="Nadwaga i otyłość sprzyjają wielu nowotworom - www.zdrowie.senior.p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259" y="4623516"/>
            <a:ext cx="2987899" cy="1991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4969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Jak powstaje nadwaga…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Nasz "oszczędny" i "gospodarny" organizm, aby nie zmarnować tej dodatkowej energii, zaczyna ją magazynować w postaci </a:t>
            </a:r>
            <a:r>
              <a:rPr lang="pl-PL" dirty="0">
                <a:hlinkClick r:id="rId2"/>
              </a:rPr>
              <a:t>tkanki tłuszczowej</a:t>
            </a:r>
            <a:r>
              <a:rPr lang="pl-PL" dirty="0"/>
              <a:t>. Planuje ją wykorzystać w "gorszych" czasach, kiedy nie będzie miał dostępu do pożywienia. A jeśli te nie nadchodzą, "zapasy" tkanki tłuszczowej po prostu narastają. </a:t>
            </a:r>
          </a:p>
        </p:txBody>
      </p:sp>
      <p:pic>
        <p:nvPicPr>
          <p:cNvPr id="4098" name="Picture 2" descr="Chorzy na otyłość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6411" y="4136531"/>
            <a:ext cx="3786390" cy="243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7728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Otyłość brzuszna i pośladkowo-udowa.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Ten dodatkowy "skład" tkanki tłuszczowej zbiera się w różnych partiach ciała. U mężczyzn najczęściej na brzuchu. Stąd też wzięła się nazwa tzw. </a:t>
            </a:r>
            <a:r>
              <a:rPr lang="pl-PL" dirty="0">
                <a:hlinkClick r:id="rId2"/>
              </a:rPr>
              <a:t>otyłość brzuszna</a:t>
            </a:r>
            <a:r>
              <a:rPr lang="pl-PL" dirty="0"/>
              <a:t>, otyłość typu jabłko</a:t>
            </a:r>
            <a:r>
              <a:rPr lang="pl-PL" dirty="0" smtClean="0"/>
              <a:t>.</a:t>
            </a:r>
          </a:p>
          <a:p>
            <a:r>
              <a:rPr lang="pl-PL" dirty="0" smtClean="0"/>
              <a:t> </a:t>
            </a:r>
            <a:r>
              <a:rPr lang="pl-PL" dirty="0"/>
              <a:t>U kobiet tkanka tłuszczowa lokuje się zwykle w okolicach dolnej partii brzucha, na pośladkach i na udach. Dlatego określa się ją też jako </a:t>
            </a:r>
            <a:r>
              <a:rPr lang="pl-PL" dirty="0">
                <a:hlinkClick r:id="rId3"/>
              </a:rPr>
              <a:t>otyłość pośladkowo-udową</a:t>
            </a:r>
            <a:r>
              <a:rPr lang="pl-PL" dirty="0"/>
              <a:t>, otyłość typu gruszka.</a:t>
            </a:r>
          </a:p>
        </p:txBody>
      </p:sp>
      <p:pic>
        <p:nvPicPr>
          <p:cNvPr id="5124" name="Picture 4" descr="Chorujesz na otyłość? Miasto organizuje bezpłatne zajęcia i grupy wsparci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904" y="4647737"/>
            <a:ext cx="3670477" cy="1904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6085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Konsekwencje otyłości – groźnej choroby cywilizacyjnej….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6062" y="2369713"/>
            <a:ext cx="10088120" cy="4584242"/>
          </a:xfrm>
        </p:spPr>
        <p:txBody>
          <a:bodyPr>
            <a:normAutofit/>
          </a:bodyPr>
          <a:lstStyle/>
          <a:p>
            <a:r>
              <a:rPr lang="pl-PL" sz="2200" dirty="0" smtClean="0"/>
              <a:t>.</a:t>
            </a:r>
            <a:r>
              <a:rPr lang="pl-PL" sz="2200" dirty="0"/>
              <a:t> Znacznej nadwadze najczęściej towarzyszą: choroba wieńcowa (choroba niedokrwienna serca), miażdżyca, nadciśnienie tętnicze. Choroba niedokrwienna serca jest diagnozowana u ponad 40 proc. osób otyłych. </a:t>
            </a:r>
            <a:endParaRPr lang="pl-PL" sz="2200" dirty="0" smtClean="0"/>
          </a:p>
          <a:p>
            <a:r>
              <a:rPr lang="pl-PL" sz="2200" dirty="0"/>
              <a:t>U osób otyłych istnieje wyższe ryzyko pojawiania się podwyższonego poziomu trójglicerydów, </a:t>
            </a:r>
            <a:r>
              <a:rPr lang="pl-PL" sz="2200" dirty="0" err="1"/>
              <a:t>lipoprotein</a:t>
            </a:r>
            <a:r>
              <a:rPr lang="pl-PL" sz="2200" dirty="0"/>
              <a:t> o niskiej gęstości </a:t>
            </a:r>
            <a:r>
              <a:rPr lang="pl-PL" sz="2200" dirty="0" smtClean="0"/>
              <a:t>LDL</a:t>
            </a:r>
            <a:r>
              <a:rPr lang="pl-PL" sz="2200" dirty="0"/>
              <a:t>, </a:t>
            </a:r>
            <a:r>
              <a:rPr lang="pl-PL" sz="2200" dirty="0" smtClean="0"/>
              <a:t>czyli "złego" cholesterolu</a:t>
            </a:r>
          </a:p>
          <a:p>
            <a:r>
              <a:rPr lang="pl-PL" sz="2200" dirty="0"/>
              <a:t> Nadciśnienie tętnicze ma 30-65 proc. osób otyłych. Wartość ciśnienia krwi wzrasta z wartością BMI</a:t>
            </a:r>
            <a:r>
              <a:rPr lang="pl-PL" sz="2200" dirty="0" smtClean="0"/>
              <a:t>.</a:t>
            </a:r>
          </a:p>
          <a:p>
            <a:r>
              <a:rPr lang="pl-PL" sz="2200" dirty="0"/>
              <a:t>Im większa otyłość, tym większe ryzyko rozwoju cukrzycy. Wśród osób chorujących na cukrzycę 80 proc. stanowią ludzie </a:t>
            </a:r>
            <a:r>
              <a:rPr lang="pl-PL" sz="2200" dirty="0" smtClean="0"/>
              <a:t>otyli.</a:t>
            </a:r>
          </a:p>
          <a:p>
            <a:r>
              <a:rPr lang="pl-PL" sz="2200" dirty="0"/>
              <a:t> Na skutek nadmiaru tkanki tłuszczowej w brzuchu dochodzi również do stłuszczenia wątroby i zakłócenia pracy przewodu pokarmowego</a:t>
            </a:r>
            <a:r>
              <a:rPr lang="pl-PL" sz="2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1598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Otyłość może doprowadzić do śmierci!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5459" y="2002021"/>
            <a:ext cx="9869179" cy="385786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l-PL" dirty="0" smtClean="0"/>
          </a:p>
          <a:p>
            <a:r>
              <a:rPr lang="pl-PL" dirty="0"/>
              <a:t>Osoby z dużą nadwagą mają mniejszą pojemność płuc i szybciej się męczą. Otłuszczenie ścian klatki piersiowej zmusza organizm do większego wysiłku podczas wdechu. </a:t>
            </a:r>
          </a:p>
          <a:p>
            <a:r>
              <a:rPr lang="pl-PL" dirty="0"/>
              <a:t>Otyłe kobiety często cierpią z powodu zaburzeń cyklu miesiączkowego oraz przedłużonych krwawień. Mają także zaburzenia hormonalne, które niejednokrotnie utrudniają zajście w ciążę</a:t>
            </a:r>
          </a:p>
          <a:p>
            <a:r>
              <a:rPr lang="pl-PL" dirty="0"/>
              <a:t>Choroby zwyrodnieniowe obciążonych nadwagą stawów, takich jak stawy kolanowe, są bardzo powszechnym powikłaniem otyłości i nadwagi. </a:t>
            </a:r>
          </a:p>
          <a:p>
            <a:r>
              <a:rPr lang="pl-PL" dirty="0"/>
              <a:t>Coraz częściej mówi się o tym, że otyłość jest jednym z czynników ryzyka chorób nowotworowych, szczególnie raka trzustki i wątroby</a:t>
            </a:r>
          </a:p>
          <a:p>
            <a:endParaRPr lang="pl-PL" dirty="0"/>
          </a:p>
        </p:txBody>
      </p:sp>
      <p:pic>
        <p:nvPicPr>
          <p:cNvPr id="11266" name="Picture 2" descr="Otyłość gynoidalna: jak z tym walczyć? - Medyczne Wiadomośc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2330" y="5296786"/>
            <a:ext cx="2741079" cy="1461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5856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Otyłość czy nadwaga - jak to sprawdzić?</a:t>
            </a:r>
            <a:br>
              <a:rPr lang="pl-PL" b="1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Do określenia etapu rozwoju choroby otyłości wykorzystuje się trzy metody: </a:t>
            </a:r>
            <a:endParaRPr lang="pl-PL" dirty="0" smtClean="0"/>
          </a:p>
          <a:p>
            <a:pPr marL="0" indent="0">
              <a:buNone/>
            </a:pPr>
            <a:r>
              <a:rPr lang="pl-PL" b="1" dirty="0" smtClean="0"/>
              <a:t>1</a:t>
            </a:r>
            <a:r>
              <a:rPr lang="pl-PL" b="1" dirty="0"/>
              <a:t>. Wyznaczenie wskaźnika masy ciała, czyli BMI (Body Mass Index</a:t>
            </a:r>
            <a:r>
              <a:rPr lang="pl-PL" b="1" dirty="0" smtClean="0"/>
              <a:t>).</a:t>
            </a:r>
          </a:p>
          <a:p>
            <a:pPr fontAlgn="base"/>
            <a:r>
              <a:rPr lang="pl-PL" dirty="0"/>
              <a:t>BMI określa ilość tkanki tłuszczowej w organizmie. Aby obliczyć BMI należy podzielić masę ciała – wyrażoną w kilogramach, przez wzrost podniesiony do kwadratu – wyrażony w metrach.</a:t>
            </a:r>
          </a:p>
          <a:p>
            <a:pPr fontAlgn="base"/>
            <a:r>
              <a:rPr lang="pl-PL" b="1" dirty="0"/>
              <a:t>Przykład:</a:t>
            </a:r>
            <a:r>
              <a:rPr lang="pl-PL" dirty="0"/>
              <a:t> jeśli ważysz 65 kg i mierzysz 1.70 m</a:t>
            </a:r>
            <a:r>
              <a:rPr lang="pl-PL" dirty="0" smtClean="0"/>
              <a:t>,</a:t>
            </a:r>
          </a:p>
          <a:p>
            <a:pPr fontAlgn="base"/>
            <a:r>
              <a:rPr lang="pl-PL" dirty="0" smtClean="0"/>
              <a:t> </a:t>
            </a:r>
            <a:r>
              <a:rPr lang="pl-PL" dirty="0"/>
              <a:t>twoje BMI wynosi – 65: (1.70 x 1.70) = 22,4.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7737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Pełna klasyfikacja BMI wg Światowej Organizacji Zdrowia (WHO):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pl-PL" dirty="0"/>
              <a:t>mniejsze niż 18,5 - niedowaga</a:t>
            </a:r>
          </a:p>
          <a:p>
            <a:pPr fontAlgn="base"/>
            <a:r>
              <a:rPr lang="pl-PL" dirty="0"/>
              <a:t>od 18,5 do 24,9 - waga prawidłowa</a:t>
            </a:r>
          </a:p>
          <a:p>
            <a:pPr fontAlgn="base"/>
            <a:r>
              <a:rPr lang="pl-PL" dirty="0"/>
              <a:t>od 25 do 29,0 - nadwaga</a:t>
            </a:r>
          </a:p>
          <a:p>
            <a:pPr fontAlgn="base"/>
            <a:r>
              <a:rPr lang="pl-PL" dirty="0"/>
              <a:t>od 30,0 do 34,9 - otyłość I stopnia</a:t>
            </a:r>
          </a:p>
          <a:p>
            <a:pPr fontAlgn="base"/>
            <a:r>
              <a:rPr lang="pl-PL" dirty="0"/>
              <a:t>od 35,0 do 39,9 - otyłość II stopnia</a:t>
            </a:r>
          </a:p>
          <a:p>
            <a:pPr fontAlgn="base"/>
            <a:r>
              <a:rPr lang="pl-PL" dirty="0"/>
              <a:t>powyżej 40 - otyłość III stopnia, zwaną też olbrzymią lub złośliwą.</a:t>
            </a:r>
          </a:p>
          <a:p>
            <a:pPr fontAlgn="base"/>
            <a:r>
              <a:rPr lang="pl-PL" b="1" dirty="0">
                <a:hlinkClick r:id="rId2"/>
              </a:rPr>
              <a:t>Sprawdź swoje BMI - skorzystaj z naszego kalkulatora!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7965232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139</TotalTime>
  <Words>604</Words>
  <Application>Microsoft Office PowerPoint</Application>
  <PresentationFormat>Niestandardowy</PresentationFormat>
  <Paragraphs>84</Paragraphs>
  <Slides>20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Berlin</vt:lpstr>
      <vt:lpstr>CHOROBY CYWILIZACYJNE</vt:lpstr>
      <vt:lpstr>Czym jest otyłość?</vt:lpstr>
      <vt:lpstr>Otyłość – a nadwaga…</vt:lpstr>
      <vt:lpstr>Jak powstaje nadwaga…</vt:lpstr>
      <vt:lpstr>Otyłość brzuszna i pośladkowo-udowa.</vt:lpstr>
      <vt:lpstr>Konsekwencje otyłości – groźnej choroby cywilizacyjnej….</vt:lpstr>
      <vt:lpstr>Otyłość może doprowadzić do śmierci!</vt:lpstr>
      <vt:lpstr>Otyłość czy nadwaga - jak to sprawdzić? </vt:lpstr>
      <vt:lpstr>Pełna klasyfikacja BMI wg Światowej Organizacji Zdrowia (WHO):</vt:lpstr>
      <vt:lpstr> Pomiar II- zawartości tkanki tłuszczowej w organizmie.</vt:lpstr>
      <vt:lpstr>Pomiar III -obwodu talii.</vt:lpstr>
      <vt:lpstr>Otyłość - przyczyny środowiskowe </vt:lpstr>
      <vt:lpstr>Nieprawidłowe odżywianie, a także rodzinne zwyczaje przyczyną otyłości</vt:lpstr>
      <vt:lpstr>Nieprawidłowe zakupy żywności, w tym:</vt:lpstr>
      <vt:lpstr> Niska aktywność ruchowa</vt:lpstr>
      <vt:lpstr>Stres jako przyczyna otyłości </vt:lpstr>
      <vt:lpstr>Otyłość - przyczyny psychologiczne </vt:lpstr>
      <vt:lpstr>Otyłość - przyczyny hormonalne </vt:lpstr>
      <vt:lpstr>Otyłość - przyczyny genetyczne </vt:lpstr>
      <vt:lpstr>Otyłość - leczenie zachowawcze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CHOROBY CYWILIZACYJNE</dc:title>
  <dc:creator>Lenovo</dc:creator>
  <cp:lastModifiedBy>Lenovo</cp:lastModifiedBy>
  <cp:revision>24</cp:revision>
  <dcterms:created xsi:type="dcterms:W3CDTF">2020-11-18T17:17:33Z</dcterms:created>
  <dcterms:modified xsi:type="dcterms:W3CDTF">2020-11-29T19:18:56Z</dcterms:modified>
</cp:coreProperties>
</file>