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65" r:id="rId3"/>
    <p:sldId id="258" r:id="rId4"/>
    <p:sldId id="268" r:id="rId5"/>
    <p:sldId id="272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5" r:id="rId17"/>
    <p:sldId id="277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47-B3B4-45C6-B1C7-4503429559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A52A0-8F24-4DF7-8DA6-84F7533FDB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0CF0-063A-4087-A384-C82BA9CF4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795C-B965-4973-A75A-EDD89BB9AD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9C3A-FD18-412C-869E-BD3DCB80E7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6AA8-6C00-4945-AA61-5DE171A19C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9951-8D99-4A9D-A1A2-9DD155B5BA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EAAC-0B10-47B3-81C0-32E732B24C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686F-AC7A-4A38-AEE7-DC9B78E822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30C0-B403-4207-A510-AC23D01B05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929B-4C03-4827-9C15-575CCF79B9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A3B53-57E1-4595-898A-1FF0DD1D9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80A2-658B-4D33-B760-393FA3E497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BA8020C-5F1E-435E-B803-F0093C0C50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Mudintn3BM4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drzy-rodzice.pl/2015/11/dzien-praw-dziecka/" TargetMode="External"/><Relationship Id="rId2" Type="http://schemas.openxmlformats.org/officeDocument/2006/relationships/hyperlink" Target="http://isap.sejm.gov.pl/Download;jsessionid=F71A1B475C791814D52FBC2087034E69?id=WDU19911200526&amp;type=2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esalvi.pl/2015/11/prawa-czlowieka-zaczynaja-sie-od-praw-dzieck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www.google.pl/url?sa=i&amp;url=http://www.pm174.com/index.php?option=com_content&amp;view=article&amp;id=170&amp;Itemid=305&amp;psig=AOvVaw0qEo4cPUmJq-vcy7n7I1l7&amp;ust=1606213813888000&amp;source=images&amp;cd=vfe&amp;ved=0CAIQjRxqFwoTCJjzh_K6mO0CFQAAAAAdAAAAABAa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pl-PL" smtClean="0">
                <a:solidFill>
                  <a:srgbClr val="330033"/>
                </a:solidFill>
                <a:latin typeface="Arial Unicode MS" pitchFamily="34" charset="-128"/>
              </a:rPr>
              <a:t>PRAWA DZIECKA</a:t>
            </a:r>
          </a:p>
        </p:txBody>
      </p:sp>
      <p:pic>
        <p:nvPicPr>
          <p:cNvPr id="15362" name="Picture 6" descr="zbior-roznych-dzieci-z-roznymi-pozycjami_283146-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0475" y="1600200"/>
            <a:ext cx="453866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Prawa do uczestnictwa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pl-PL" sz="2400" smtClean="0"/>
              <a:t>Prawo do swobodnej wypowiedzi.</a:t>
            </a:r>
          </a:p>
          <a:p>
            <a:pPr eaLnBrk="1" hangingPunct="1"/>
            <a:r>
              <a:rPr lang="pl-PL" sz="2400" smtClean="0"/>
              <a:t>Prawo do swobodnego zrzeszania się.</a:t>
            </a:r>
          </a:p>
          <a:p>
            <a:pPr eaLnBrk="1" hangingPunct="1"/>
            <a:r>
              <a:rPr lang="pl-PL" sz="2400" smtClean="0"/>
              <a:t>Prawo do otrzymania imienia i uzyskania obywatelstwa.</a:t>
            </a:r>
          </a:p>
          <a:p>
            <a:pPr eaLnBrk="1" hangingPunct="1"/>
            <a:r>
              <a:rPr lang="pl-PL" sz="2400" smtClean="0"/>
              <a:t>Prawo do pokojowego zgromadzania się</a:t>
            </a:r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400"/>
          </a:p>
        </p:txBody>
      </p:sp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400"/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400"/>
          </a:p>
        </p:txBody>
      </p:sp>
      <p:pic>
        <p:nvPicPr>
          <p:cNvPr id="24582" name="Picture 17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022850"/>
            <a:ext cx="3059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0" descr="imagesLKJLSA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765175"/>
            <a:ext cx="30527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2" descr="DZIEŃ DZIECKA / PRAWA DZIECKA - SuperK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997200"/>
            <a:ext cx="33416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</a:rPr>
              <a:t>Prawa do ochrony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038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sz="1400" b="1" smtClean="0"/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Prawo do ochrony przed wszelkimi formami nadużyć i wykorzystywania na tle seksualnym.</a:t>
            </a:r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Prawo do ochrony przed nielegalnym używaniem środków narkotycznych. </a:t>
            </a:r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Prawo do ochrony przed wyzyskiem ekonomicznym i ochroną korespondencji.</a:t>
            </a:r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Prawo do ochrony przed wykonywaniem pracy, która może być niebezpieczna lub tez może kolidować z kształceniem dziecka poniżej 15 roku życia.</a:t>
            </a:r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Dzieci nie mogą być rekrutowane do wojska i nie biorą bezpośredniego udziału w działaniach wojennych.</a:t>
            </a:r>
          </a:p>
          <a:p>
            <a:pPr eaLnBrk="1" hangingPunct="1">
              <a:lnSpc>
                <a:spcPct val="80000"/>
              </a:lnSpc>
            </a:pPr>
            <a:r>
              <a:rPr lang="pl-PL" sz="1600" smtClean="0"/>
              <a:t>Żadne dziecko nie powinno być poddawane torturowaniu, okrutnemu traktowaniu lub karaniu i bezprawnemu aresztowaniu.</a:t>
            </a:r>
          </a:p>
        </p:txBody>
      </p:sp>
      <p:pic>
        <p:nvPicPr>
          <p:cNvPr id="25603" name="Picture 11" descr="images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365625"/>
            <a:ext cx="20335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2" descr="images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268413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 descr="images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4813"/>
            <a:ext cx="26035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46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6842125" y="3719513"/>
            <a:ext cx="287338" cy="304800"/>
          </a:xfrm>
        </p:spPr>
      </p:pic>
      <p:pic>
        <p:nvPicPr>
          <p:cNvPr id="25607" name="Picture 47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2565400"/>
            <a:ext cx="278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8" descr="images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4221163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4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</a:rPr>
              <a:t>Prawa do przeżycia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pl-PL" sz="2400" smtClean="0"/>
              <a:t>Prawo do życia, przetrwania i rozwoju.</a:t>
            </a:r>
          </a:p>
          <a:p>
            <a:pPr eaLnBrk="1" hangingPunct="1"/>
            <a:r>
              <a:rPr lang="pl-PL" sz="2400" smtClean="0"/>
              <a:t>Prawo do odpowiedniego poziomu życia, odżywiania się, ubierania i mieszkania.</a:t>
            </a:r>
          </a:p>
          <a:p>
            <a:pPr eaLnBrk="1" hangingPunct="1"/>
            <a:r>
              <a:rPr lang="pl-PL" sz="2400" smtClean="0"/>
              <a:t>Prawo do opieki medycznej.</a:t>
            </a:r>
          </a:p>
          <a:p>
            <a:pPr eaLnBrk="1" hangingPunct="1"/>
            <a:r>
              <a:rPr lang="pl-PL" sz="2400" smtClean="0"/>
              <a:t>Prawo do opieki i wychowania w rodzinie.</a:t>
            </a:r>
          </a:p>
          <a:p>
            <a:pPr eaLnBrk="1" hangingPunct="1"/>
            <a:endParaRPr lang="pl-PL" sz="2400" smtClean="0"/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00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572000" y="15573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400"/>
          </a:p>
        </p:txBody>
      </p:sp>
      <p:pic>
        <p:nvPicPr>
          <p:cNvPr id="26629" name="Picture 11" descr="c22bdf3be85b4036a1d98f6637920e7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7064375"/>
            <a:ext cx="2771775" cy="180975"/>
          </a:xfrm>
        </p:spPr>
      </p:pic>
      <p:pic>
        <p:nvPicPr>
          <p:cNvPr id="26630" name="Picture 13" descr="images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25538"/>
            <a:ext cx="1847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 descr="images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284538"/>
            <a:ext cx="27813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5" descr="images[3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4128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smtClean="0">
                <a:latin typeface="Arial Unicode MS" pitchFamily="34" charset="-128"/>
              </a:rPr>
              <a:t>Pamiętaj! </a:t>
            </a:r>
            <a:r>
              <a:rPr lang="pl-PL" sz="3800" smtClean="0">
                <a:latin typeface="Arial" charset="0"/>
              </a:rPr>
              <a:t/>
            </a:r>
            <a:br>
              <a:rPr lang="pl-PL" sz="3800" smtClean="0">
                <a:latin typeface="Arial" charset="0"/>
              </a:rPr>
            </a:br>
            <a:r>
              <a:rPr lang="pl-PL" sz="3800" smtClean="0">
                <a:latin typeface="Arial Unicode MS" pitchFamily="34" charset="-128"/>
              </a:rPr>
              <a:t>Oprócz praw, masz też obowiązki.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Wobec rodziców, rodzeństwa i rodziny.</a:t>
            </a:r>
          </a:p>
          <a:p>
            <a:pPr eaLnBrk="1" hangingPunct="1"/>
            <a:r>
              <a:rPr lang="pl-PL" smtClean="0"/>
              <a:t>Wobec kolegów i koleżanek.</a:t>
            </a:r>
          </a:p>
          <a:p>
            <a:pPr eaLnBrk="1" hangingPunct="1"/>
            <a:r>
              <a:rPr lang="pl-PL" smtClean="0"/>
              <a:t>Wynikające z nauki i uczęszczania do szkoły.</a:t>
            </a:r>
          </a:p>
        </p:txBody>
      </p:sp>
      <p:pic>
        <p:nvPicPr>
          <p:cNvPr id="27651" name="Picture 4" descr="imagesOQ8S3VZ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13100"/>
            <a:ext cx="48974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smtClean="0">
                <a:latin typeface="Arial Unicode MS" pitchFamily="34" charset="-128"/>
              </a:rPr>
              <a:t>Czy wiesz, jaki dokument szkolny określa prawa i obowiązki ucznia?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772400" cy="4530725"/>
          </a:xfrm>
        </p:spPr>
        <p:txBody>
          <a:bodyPr/>
          <a:lstStyle/>
          <a:p>
            <a:pPr eaLnBrk="1" hangingPunct="1"/>
            <a:r>
              <a:rPr lang="pl-PL" smtClean="0"/>
              <a:t>Statut szkoły:</a:t>
            </a:r>
          </a:p>
          <a:p>
            <a:pPr eaLnBrk="1" hangingPunct="1"/>
            <a:r>
              <a:rPr lang="pl-PL" smtClean="0"/>
              <a:t> Rozdział VI -  Uczniowie</a:t>
            </a:r>
          </a:p>
          <a:p>
            <a:pPr eaLnBrk="1" hangingPunct="1"/>
            <a:r>
              <a:rPr lang="pl-PL" smtClean="0"/>
              <a:t>§ 32 Prawa i obowiązki ucznia</a:t>
            </a:r>
          </a:p>
          <a:p>
            <a:pPr eaLnBrk="1" hangingPunct="1"/>
            <a:r>
              <a:rPr lang="pl-PL" smtClean="0"/>
              <a:t>§ 33 Nagrody i kary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28675" name="Obraz 2" descr="IMG_20170823_155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5716">
            <a:off x="6084888" y="1700213"/>
            <a:ext cx="26146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az 2" descr="IMG_20170823_155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5716">
            <a:off x="755650" y="4292600"/>
            <a:ext cx="25193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55650" y="21336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l-PL" sz="2800"/>
              <a:t>Statut szkoły: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l-PL" sz="2800"/>
              <a:t> Rozdział VI -  Uczniowie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l-PL" sz="2800"/>
              <a:t>§ 32 Prawa i obowiązki ucznia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l-PL" sz="2800"/>
              <a:t>§ 33 Nagrody i kary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pl-PL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800"/>
          </a:p>
        </p:txBody>
      </p:sp>
      <p:pic>
        <p:nvPicPr>
          <p:cNvPr id="28678" name="Obraz 2" descr="IMG_20170823_155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5716">
            <a:off x="6300788" y="1974850"/>
            <a:ext cx="26146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z="3800" smtClean="0">
                <a:latin typeface="Arial Unicode MS" pitchFamily="34" charset="-128"/>
              </a:rPr>
              <a:t>Gdzie możesz szukać pomocy?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243887" cy="4530725"/>
          </a:xfrm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</a:rPr>
              <a:t>Rodzice</a:t>
            </a:r>
          </a:p>
          <a:p>
            <a:pPr eaLnBrk="1" hangingPunct="1"/>
            <a:r>
              <a:rPr lang="pl-PL" smtClean="0">
                <a:latin typeface="Arial Unicode MS" pitchFamily="34" charset="-128"/>
              </a:rPr>
              <a:t>Dyrektor szkoły</a:t>
            </a:r>
          </a:p>
          <a:p>
            <a:pPr eaLnBrk="1" hangingPunct="1"/>
            <a:r>
              <a:rPr lang="pl-PL" smtClean="0">
                <a:latin typeface="Arial Unicode MS" pitchFamily="34" charset="-128"/>
              </a:rPr>
              <a:t>Nauczyciele</a:t>
            </a:r>
          </a:p>
          <a:p>
            <a:pPr eaLnBrk="1" hangingPunct="1"/>
            <a:r>
              <a:rPr lang="pl-PL" smtClean="0">
                <a:latin typeface="Arial Unicode MS" pitchFamily="34" charset="-128"/>
              </a:rPr>
              <a:t>Wychowawca</a:t>
            </a:r>
          </a:p>
          <a:p>
            <a:pPr eaLnBrk="1" hangingPunct="1"/>
            <a:r>
              <a:rPr lang="pl-PL" smtClean="0">
                <a:latin typeface="Arial Unicode MS" pitchFamily="34" charset="-128"/>
              </a:rPr>
              <a:t>Pedagog szkolny</a:t>
            </a:r>
          </a:p>
          <a:p>
            <a:pPr eaLnBrk="1" hangingPunct="1"/>
            <a:r>
              <a:rPr lang="pl-PL" smtClean="0">
                <a:latin typeface="Arial Unicode MS" pitchFamily="34" charset="-128"/>
              </a:rPr>
              <a:t>Dziecięcy Telefon Zaufania</a:t>
            </a:r>
          </a:p>
          <a:p>
            <a:pPr eaLnBrk="1" hangingPunct="1"/>
            <a:endParaRPr lang="pl-PL" smtClean="0">
              <a:latin typeface="Arial Unicode MS" pitchFamily="34" charset="-128"/>
            </a:endParaRPr>
          </a:p>
          <a:p>
            <a:pPr eaLnBrk="1" hangingPunct="1"/>
            <a:endParaRPr lang="pl-PL" smtClean="0">
              <a:latin typeface="Arial Unicode MS" pitchFamily="34" charset="-128"/>
            </a:endParaRPr>
          </a:p>
        </p:txBody>
      </p:sp>
      <p:pic>
        <p:nvPicPr>
          <p:cNvPr id="29699" name="Picture 6" descr="images - Ko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92375"/>
            <a:ext cx="29051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pl-PL" smtClean="0"/>
              <a:t>Piosenka o Waszych prawach: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/>
            <a:r>
              <a:rPr lang="pl-PL" smtClean="0">
                <a:hlinkClick r:id="rId2"/>
              </a:rPr>
              <a:t>https://www.youtube.com/watch?v=Mudintn3BM4</a:t>
            </a:r>
            <a:r>
              <a:rPr lang="pl-PL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30723" name="Picture 20" descr="boy-1298788_960_72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2200275"/>
            <a:ext cx="6119813" cy="46577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>
                <a:latin typeface="Arial Unicode MS" pitchFamily="34" charset="-128"/>
              </a:rPr>
              <a:t>Dowiedz się więcej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>
                <a:latin typeface="Arial Unicode MS" pitchFamily="34" charset="-128"/>
              </a:rPr>
              <a:t>Pełną treść konwencji o prawach dziecka możesz przeczytać na stronie </a:t>
            </a:r>
            <a:r>
              <a:rPr lang="pl-PL" sz="2000" smtClean="0">
                <a:latin typeface="Arial Unicode MS" pitchFamily="34" charset="-128"/>
                <a:hlinkClick r:id="rId2"/>
              </a:rPr>
              <a:t>Sejmu RP</a:t>
            </a:r>
            <a:r>
              <a:rPr lang="pl-PL" sz="2000" smtClean="0">
                <a:latin typeface="Arial Unicode MS" pitchFamily="34" charset="-128"/>
              </a:rPr>
              <a:t>.</a:t>
            </a:r>
            <a:br>
              <a:rPr lang="pl-PL" sz="2000" smtClean="0">
                <a:latin typeface="Arial Unicode MS" pitchFamily="34" charset="-128"/>
              </a:rPr>
            </a:br>
            <a:endParaRPr lang="pl-PL" sz="2000" smtClean="0"/>
          </a:p>
          <a:p>
            <a:pPr>
              <a:lnSpc>
                <a:spcPct val="80000"/>
              </a:lnSpc>
            </a:pPr>
            <a:r>
              <a:rPr lang="pl-PL" sz="2000" smtClean="0">
                <a:latin typeface="Arial Unicode MS" pitchFamily="34" charset="-128"/>
              </a:rPr>
              <a:t>Przystępnie opracowany skrót Konwencji znajdziesz na stronie </a:t>
            </a:r>
            <a:r>
              <a:rPr lang="pl-PL" sz="2000" smtClean="0">
                <a:latin typeface="Arial Unicode MS" pitchFamily="34" charset="-128"/>
                <a:hlinkClick r:id="rId3"/>
              </a:rPr>
              <a:t>Mądrzy Rodzice</a:t>
            </a:r>
            <a:r>
              <a:rPr lang="pl-PL" sz="2000" smtClean="0">
                <a:latin typeface="Arial Unicode MS" pitchFamily="34" charset="-128"/>
              </a:rPr>
              <a:t>.</a:t>
            </a:r>
            <a:br>
              <a:rPr lang="pl-PL" sz="2000" smtClean="0">
                <a:latin typeface="Arial Unicode MS" pitchFamily="34" charset="-128"/>
              </a:rPr>
            </a:br>
            <a:endParaRPr lang="pl-PL" sz="2000" smtClean="0"/>
          </a:p>
          <a:p>
            <a:pPr>
              <a:lnSpc>
                <a:spcPct val="80000"/>
              </a:lnSpc>
            </a:pPr>
            <a:r>
              <a:rPr lang="pl-PL" sz="2000" smtClean="0">
                <a:latin typeface="Arial Unicode MS" pitchFamily="34" charset="-128"/>
              </a:rPr>
              <a:t>Więcej o Dniu Praw Dziecka możesz przeczytać na stronie </a:t>
            </a:r>
            <a:r>
              <a:rPr lang="pl-PL" sz="2000" smtClean="0">
                <a:latin typeface="Arial Unicode MS" pitchFamily="34" charset="-128"/>
                <a:hlinkClick r:id="rId4"/>
              </a:rPr>
              <a:t>spesalvi.pl</a:t>
            </a:r>
            <a:r>
              <a:rPr lang="pl-PL" sz="2000" smtClean="0">
                <a:latin typeface="Arial Unicode MS" pitchFamily="34" charset="-128"/>
              </a:rPr>
              <a:t/>
            </a:r>
            <a:br>
              <a:rPr lang="pl-PL" sz="2000" smtClean="0">
                <a:latin typeface="Arial Unicode MS" pitchFamily="34" charset="-128"/>
              </a:rPr>
            </a:br>
            <a:r>
              <a:rPr lang="pl-PL" sz="2000" smtClean="0">
                <a:latin typeface="Arial Unicode MS" pitchFamily="34" charset="-128"/>
              </a:rPr>
              <a:t>Zajrzyj też na stronę Rzecznika Prawa Dziecka.</a:t>
            </a:r>
            <a:endParaRPr lang="pl-PL" sz="2000" smtClean="0"/>
          </a:p>
          <a:p>
            <a:pPr>
              <a:lnSpc>
                <a:spcPct val="80000"/>
              </a:lnSpc>
            </a:pPr>
            <a:endParaRPr lang="pl-PL" sz="2000" smtClean="0"/>
          </a:p>
          <a:p>
            <a:pPr>
              <a:lnSpc>
                <a:spcPct val="80000"/>
              </a:lnSpc>
            </a:pPr>
            <a:endParaRPr lang="pl-PL" sz="2000" smtClean="0"/>
          </a:p>
          <a:p>
            <a:pPr>
              <a:lnSpc>
                <a:spcPct val="80000"/>
              </a:lnSpc>
            </a:pPr>
            <a:endParaRPr lang="pl-PL" sz="2000" smtClean="0"/>
          </a:p>
          <a:p>
            <a:pPr>
              <a:lnSpc>
                <a:spcPct val="80000"/>
              </a:lnSpc>
            </a:pPr>
            <a:r>
              <a:rPr lang="pl-PL" sz="2000" u="sng" smtClean="0"/>
              <a:t>Dziękuję za uwagę</a:t>
            </a:r>
            <a:r>
              <a:rPr lang="pl-PL" sz="1800" smtClean="0"/>
              <a:t>.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Opracowanie:</a:t>
            </a:r>
          </a:p>
          <a:p>
            <a:pPr>
              <a:lnSpc>
                <a:spcPct val="80000"/>
              </a:lnSpc>
            </a:pPr>
            <a:r>
              <a:rPr lang="pl-PL" sz="1800" smtClean="0"/>
              <a:t>Helena Trznadel-Góźdź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2" descr="dziec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6337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>
                <a:latin typeface="Arial Unicode MS" pitchFamily="34" charset="-128"/>
              </a:rPr>
              <a:t>Co należy wiedzieć o prawach dziecka?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 Unicode MS" pitchFamily="34" charset="-128"/>
              </a:rPr>
              <a:t>Dzieci powinny wiedzieć, jakie są ich prawa, co im wolno, na co mogą sobie pozwolić, a jakie zachowania są bezwzględnie niedopuszczalne.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smtClean="0">
                <a:latin typeface="Arial Unicode MS" pitchFamily="34" charset="-128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 Unicode MS" pitchFamily="34" charset="-128"/>
              </a:rPr>
              <a:t>Właśnie w  Konwencji o Prawach Dziecka zostały spisane wszystkie  prawa dziecka.</a:t>
            </a:r>
          </a:p>
          <a:p>
            <a:pPr eaLnBrk="1" hangingPunct="1">
              <a:lnSpc>
                <a:spcPct val="90000"/>
              </a:lnSpc>
            </a:pPr>
            <a:endParaRPr lang="pl-PL" sz="24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 Unicode MS" pitchFamily="34" charset="-128"/>
              </a:rPr>
              <a:t>Międzynarodowa </a:t>
            </a:r>
            <a:r>
              <a:rPr lang="pl-PL" sz="2400" smtClean="0"/>
              <a:t>K</a:t>
            </a:r>
            <a:r>
              <a:rPr lang="pl-PL" sz="2400" smtClean="0">
                <a:latin typeface="Arial Unicode MS" pitchFamily="34" charset="-128"/>
              </a:rPr>
              <a:t>onwencja została przyjęta przez Zgromadzenie Ogólne ONZ w dniu 20 listopada 1989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24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 Unicode MS" pitchFamily="34" charset="-128"/>
              </a:rPr>
              <a:t>Jest to dokument obowiązujący w niemal wszystkich państwach świata (w Polsce od 1991 r.). </a:t>
            </a:r>
          </a:p>
          <a:p>
            <a:pPr eaLnBrk="1" hangingPunct="1">
              <a:lnSpc>
                <a:spcPct val="90000"/>
              </a:lnSpc>
            </a:pPr>
            <a:endParaRPr lang="pl-PL" sz="2400" smtClean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imag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8208963" cy="42894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/>
              <a:t>Konwencja o Prawach Dziecka</a:t>
            </a:r>
          </a:p>
        </p:txBody>
      </p:sp>
      <p:pic>
        <p:nvPicPr>
          <p:cNvPr id="19458" name="Picture 3" descr="s_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9144000" cy="5229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800" smtClean="0">
                <a:latin typeface="Arial Unicode MS" pitchFamily="34" charset="-128"/>
              </a:rPr>
              <a:t>Konwencja o Prawach Dziecka założenia</a:t>
            </a:r>
            <a:r>
              <a:rPr lang="pl-PL" sz="3800" smtClean="0"/>
              <a:t>:</a:t>
            </a:r>
          </a:p>
        </p:txBody>
      </p:sp>
      <p:sp>
        <p:nvSpPr>
          <p:cNvPr id="20482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484313"/>
            <a:ext cx="3679825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l-PL" sz="2400" smtClean="0"/>
          </a:p>
        </p:txBody>
      </p:sp>
      <p:sp>
        <p:nvSpPr>
          <p:cNvPr id="20483" name="AutoShape 7" descr="Wersja przyjazna dzieciom - PDF Darmowe pobierani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4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484313"/>
            <a:ext cx="3606800" cy="4452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smtClean="0"/>
          </a:p>
          <a:p>
            <a:pPr eaLnBrk="1" hangingPunct="1">
              <a:lnSpc>
                <a:spcPct val="80000"/>
              </a:lnSpc>
            </a:pPr>
            <a:r>
              <a:rPr lang="pl-PL" sz="1600" b="1" smtClean="0"/>
              <a:t>1. Dziecko jest samodzielnym podmiotem, ale ze względu na swoją niedojrzałość psychiczną i fizyczną wymaga szczególnej opieki i ochrony prawnej.</a:t>
            </a:r>
          </a:p>
          <a:p>
            <a:pPr eaLnBrk="1" hangingPunct="1">
              <a:lnSpc>
                <a:spcPct val="80000"/>
              </a:lnSpc>
            </a:pPr>
            <a:endParaRPr lang="pl-PL" sz="1600" b="1" smtClean="0"/>
          </a:p>
          <a:p>
            <a:pPr eaLnBrk="1" hangingPunct="1">
              <a:lnSpc>
                <a:spcPct val="80000"/>
              </a:lnSpc>
            </a:pPr>
            <a:r>
              <a:rPr lang="pl-PL" sz="1600" b="1" smtClean="0"/>
              <a:t>2. Dziecko, jako istota ludzka, wymaga poszanowania jego tożsamości, godności i prywatności.</a:t>
            </a:r>
          </a:p>
          <a:p>
            <a:pPr eaLnBrk="1" hangingPunct="1">
              <a:lnSpc>
                <a:spcPct val="80000"/>
              </a:lnSpc>
            </a:pPr>
            <a:endParaRPr lang="pl-PL" sz="1600" b="1" smtClean="0"/>
          </a:p>
          <a:p>
            <a:pPr eaLnBrk="1" hangingPunct="1">
              <a:lnSpc>
                <a:spcPct val="80000"/>
              </a:lnSpc>
            </a:pPr>
            <a:r>
              <a:rPr lang="pl-PL" sz="1600" b="1" smtClean="0"/>
              <a:t>3. Rodzina jest najlepszym środowiskiem wychowania dziecka.</a:t>
            </a:r>
          </a:p>
          <a:p>
            <a:pPr eaLnBrk="1" hangingPunct="1">
              <a:lnSpc>
                <a:spcPct val="80000"/>
              </a:lnSpc>
            </a:pPr>
            <a:endParaRPr lang="pl-PL" sz="1600" b="1" smtClean="0"/>
          </a:p>
          <a:p>
            <a:pPr eaLnBrk="1" hangingPunct="1">
              <a:lnSpc>
                <a:spcPct val="80000"/>
              </a:lnSpc>
            </a:pPr>
            <a:r>
              <a:rPr lang="pl-PL" sz="1600" b="1" smtClean="0"/>
              <a:t>4. Państwo ma wspierać rodzinę, a nie wyręczać ją w jej funkcjach.</a:t>
            </a:r>
          </a:p>
        </p:txBody>
      </p:sp>
      <p:pic>
        <p:nvPicPr>
          <p:cNvPr id="20485" name="Picture 22" descr="1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412875"/>
            <a:ext cx="4427537" cy="4537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sz="3800" smtClean="0">
                <a:latin typeface="Arial Unicode MS" pitchFamily="34" charset="-128"/>
              </a:rPr>
              <a:t>Konwencja o Prawach Dziecka uwzględnia:</a:t>
            </a:r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smtClean="0"/>
              <a:t>1. </a:t>
            </a:r>
            <a:r>
              <a:rPr lang="pl-PL" sz="2400" b="1" smtClean="0"/>
              <a:t>Zasadę dobra dziecka</a:t>
            </a:r>
            <a:r>
              <a:rPr lang="pl-PL" sz="2400" smtClean="0"/>
              <a:t> –wszystkie działania muszą być podejmowane z uwzględnieniem najlepiej pojętego interesu dziecka. </a:t>
            </a:r>
          </a:p>
          <a:p>
            <a:pPr eaLnBrk="1" hangingPunct="1">
              <a:lnSpc>
                <a:spcPct val="80000"/>
              </a:lnSpc>
            </a:pPr>
            <a:endParaRPr lang="pl-PL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smtClean="0"/>
              <a:t>2. </a:t>
            </a:r>
            <a:r>
              <a:rPr lang="pl-PL" sz="2400" b="1" smtClean="0"/>
              <a:t>Zasadę równości</a:t>
            </a:r>
            <a:r>
              <a:rPr lang="pl-PL" sz="2400" smtClean="0"/>
              <a:t> –wszystkie dzieci bez względu na pochodzenie, płeć, narodowość są równe wobec prawa.</a:t>
            </a:r>
          </a:p>
          <a:p>
            <a:pPr eaLnBrk="1" hangingPunct="1">
              <a:lnSpc>
                <a:spcPct val="80000"/>
              </a:lnSpc>
            </a:pPr>
            <a:endParaRPr lang="pl-PL" sz="2400" smtClean="0"/>
          </a:p>
        </p:txBody>
      </p:sp>
      <p:pic>
        <p:nvPicPr>
          <p:cNvPr id="2053" name="irc_mi" descr="http://www.kowiesy.pl/grafika,miniatura,10463,-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989138"/>
            <a:ext cx="4038600" cy="4110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smtClean="0">
                <a:latin typeface="Arial" charset="0"/>
              </a:rPr>
              <a:t>Konwencja o Prawach dziecka uwzględnia: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827088" y="16287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40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539750" y="1557338"/>
            <a:ext cx="4894263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800"/>
          </a:p>
        </p:txBody>
      </p:sp>
      <p:pic>
        <p:nvPicPr>
          <p:cNvPr id="22532" name="Picture 9" descr="images (7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700213"/>
            <a:ext cx="3205162" cy="2125662"/>
          </a:xfrm>
        </p:spPr>
      </p:pic>
      <p:pic>
        <p:nvPicPr>
          <p:cNvPr id="22533" name="Picture 10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60813"/>
            <a:ext cx="32797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684213" y="1628775"/>
            <a:ext cx="48244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3. </a:t>
            </a:r>
            <a:r>
              <a:rPr lang="pl-PL" sz="2000" b="1"/>
              <a:t>Zasadę poszanowania praw i odpowiedzialności obojga rodziców</a:t>
            </a:r>
          </a:p>
          <a:p>
            <a:r>
              <a:rPr lang="pl-PL" sz="2000"/>
              <a:t> –państwo respektuje autonomię rodziny i ingeruje tylko w szczególnie uzasadnionych przypadkach, a odbywa się to według określonych procedur.</a:t>
            </a:r>
          </a:p>
          <a:p>
            <a:endParaRPr lang="pl-PL" sz="2000"/>
          </a:p>
          <a:p>
            <a:r>
              <a:rPr lang="pl-PL" sz="2000"/>
              <a:t>4. </a:t>
            </a:r>
            <a:r>
              <a:rPr lang="pl-PL" sz="2000" b="1"/>
              <a:t>Zasadę pomocy państwa</a:t>
            </a:r>
            <a:r>
              <a:rPr lang="pl-PL" sz="2000"/>
              <a:t> –państwo zobowiązane jest do wspierania i zabezpieczenia socjalnego rodzin potrzebujących pomocy.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l-PL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 Unicode MS" pitchFamily="34" charset="-128"/>
              </a:rPr>
              <a:t>Prawa do rozwoju</a:t>
            </a:r>
          </a:p>
        </p:txBody>
      </p:sp>
      <p:sp>
        <p:nvSpPr>
          <p:cNvPr id="2355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18623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nauki.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wypoczynku i czasu wolnego.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uczestnictwa w zabawach i zajęciach rekreacyjnych.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dostępu do odpowiednich informacji.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swobody myśli, sumienia i wyznania.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Prawo do uczestnictwa w życiu kulturalnym i artystycznym.</a:t>
            </a:r>
          </a:p>
        </p:txBody>
      </p:sp>
      <p:pic>
        <p:nvPicPr>
          <p:cNvPr id="23555" name="Picture 17" descr="dzieci-w-mundurkach-szkolnych-w-szkole_1308-462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2852738"/>
            <a:ext cx="3960812" cy="2290762"/>
          </a:xfrm>
        </p:spPr>
      </p:pic>
      <p:pic>
        <p:nvPicPr>
          <p:cNvPr id="23556" name="Picture 18" descr="imagesPT3FRK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475538" y="765175"/>
            <a:ext cx="1668462" cy="2187575"/>
          </a:xfrm>
        </p:spPr>
      </p:pic>
      <p:pic>
        <p:nvPicPr>
          <p:cNvPr id="23557" name="Picture 20" descr="Prawa dziecka - Szkoła Podstawowa Wini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7088" y="4949825"/>
            <a:ext cx="19669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6" descr="Prawa dzieck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7900"/>
            <a:ext cx="23050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8" descr="Prawa dziecka - EUROTE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11255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rstwy">
  <a:themeElements>
    <a:clrScheme name="Warstw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Warstwy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rstw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stw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stw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stw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rstw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stw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stw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stw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stw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rstw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658</TotalTime>
  <Words>563</Words>
  <Application>Microsoft Office PowerPoint</Application>
  <PresentationFormat>Pokaz na ekranie (4:3)</PresentationFormat>
  <Paragraphs>85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Warstwy</vt:lpstr>
      <vt:lpstr>PRAWA DZIECKA</vt:lpstr>
      <vt:lpstr>Prezentacja programu PowerPoint</vt:lpstr>
      <vt:lpstr>Co należy wiedzieć o prawach dziecka?</vt:lpstr>
      <vt:lpstr>Prezentacja programu PowerPoint</vt:lpstr>
      <vt:lpstr>Konwencja o Prawach Dziecka</vt:lpstr>
      <vt:lpstr>Konwencja o Prawach Dziecka założenia:</vt:lpstr>
      <vt:lpstr>Konwencja o Prawach Dziecka uwzględnia:</vt:lpstr>
      <vt:lpstr>Konwencja o Prawach dziecka uwzględnia:</vt:lpstr>
      <vt:lpstr>Prawa do rozwoju</vt:lpstr>
      <vt:lpstr>Prawa do uczestnictwa</vt:lpstr>
      <vt:lpstr>Prawa do ochrony</vt:lpstr>
      <vt:lpstr>Prawa do przeżycia</vt:lpstr>
      <vt:lpstr>Pamiętaj!  Oprócz praw, masz też obowiązki.</vt:lpstr>
      <vt:lpstr>Czy wiesz, jaki dokument szkolny określa prawa i obowiązki ucznia?</vt:lpstr>
      <vt:lpstr>Gdzie możesz szukać pomocy?</vt:lpstr>
      <vt:lpstr>Piosenka o Waszych prawach:</vt:lpstr>
      <vt:lpstr>Dowiedz się więcej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OGÓLNOPOLSKI DZIEŃ OCHRONY PRAW DZIECKA</dc:title>
  <dc:creator>Helena</dc:creator>
  <cp:lastModifiedBy>Lenovo</cp:lastModifiedBy>
  <cp:revision>44</cp:revision>
  <dcterms:created xsi:type="dcterms:W3CDTF">2020-11-19T17:26:20Z</dcterms:created>
  <dcterms:modified xsi:type="dcterms:W3CDTF">2020-12-01T15:38:19Z</dcterms:modified>
</cp:coreProperties>
</file>