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8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10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67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72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1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26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16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26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84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96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9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8E42CB3-0612-4B94-A6D6-6461CCD0A6C6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A469906-BE27-4200-B36C-27659740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1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TRZYMAJ FORMĘ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35617" y="3869634"/>
            <a:ext cx="8841773" cy="2544543"/>
          </a:xfrm>
        </p:spPr>
        <p:txBody>
          <a:bodyPr/>
          <a:lstStyle/>
          <a:p>
            <a:r>
              <a:rPr lang="pl-PL" dirty="0" smtClean="0"/>
              <a:t>CZYLI  SŁÓWKO O WŁAŚCIWIE ZBILANSOWANEJ DIECIE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23427"/>
            <a:ext cx="2983212" cy="19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3493" y="506569"/>
            <a:ext cx="9952493" cy="1953296"/>
          </a:xfrm>
        </p:spPr>
        <p:txBody>
          <a:bodyPr/>
          <a:lstStyle/>
          <a:p>
            <a:r>
              <a:rPr lang="pl-PL" b="1" dirty="0" smtClean="0">
                <a:latin typeface="Baskerville Old Face" panose="02020602080505020303" pitchFamily="18" charset="0"/>
              </a:rPr>
              <a:t>GODZINY SPOŻYWANIA POSIŁKÓW</a:t>
            </a:r>
            <a:r>
              <a:rPr lang="pl-PL" dirty="0" smtClean="0">
                <a:latin typeface="Baskerville Old Face" panose="02020602080505020303" pitchFamily="18" charset="0"/>
              </a:rPr>
              <a:t/>
            </a:r>
            <a:br>
              <a:rPr lang="pl-PL" dirty="0" smtClean="0">
                <a:latin typeface="Baskerville Old Face" panose="02020602080505020303" pitchFamily="18" charset="0"/>
              </a:rPr>
            </a:b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79" y="1859495"/>
            <a:ext cx="5967427" cy="4438274"/>
          </a:xfrm>
        </p:spPr>
      </p:pic>
    </p:spTree>
    <p:extLst>
      <p:ext uri="{BB962C8B-B14F-4D97-AF65-F5344CB8AC3E}">
        <p14:creationId xmlns:p14="http://schemas.microsoft.com/office/powerpoint/2010/main" val="184590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Baskerville Old Face" panose="02020602080505020303" pitchFamily="18" charset="0"/>
              </a:rPr>
              <a:t>ALRERNATYWNE SPOSOBY ŻYWIENIA – </a:t>
            </a:r>
            <a:r>
              <a:rPr lang="pl-PL" dirty="0" smtClean="0">
                <a:latin typeface="Baskerville Old Face" panose="02020602080505020303" pitchFamily="18" charset="0"/>
              </a:rPr>
              <a:t>dieta wegetariańska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Dieta wegetariańska </a:t>
            </a:r>
            <a:r>
              <a:rPr lang="pl-PL" dirty="0"/>
              <a:t>jest wybierana ze względu na korzyści dla zdrowia (ograniczanie tłuszczów, </a:t>
            </a:r>
            <a:r>
              <a:rPr lang="pl-PL" dirty="0" smtClean="0"/>
              <a:t>cholesterolu</a:t>
            </a:r>
            <a:r>
              <a:rPr lang="pl-PL" dirty="0"/>
              <a:t>, duża zawartość błonnika) </a:t>
            </a:r>
            <a:r>
              <a:rPr lang="pl-PL" dirty="0" smtClean="0"/>
              <a:t>Eliminuje </a:t>
            </a:r>
            <a:r>
              <a:rPr lang="pl-PL" dirty="0"/>
              <a:t>ona w </a:t>
            </a:r>
            <a:r>
              <a:rPr lang="pl-PL" dirty="0" smtClean="0"/>
              <a:t>różnym </a:t>
            </a:r>
            <a:r>
              <a:rPr lang="pl-PL" dirty="0"/>
              <a:t>stopniu produkty pochodzenia zwierzęcego i w zależności od eliminowanych grup produktów, występuje w czterech głównych </a:t>
            </a:r>
            <a:r>
              <a:rPr lang="pl-PL" dirty="0" smtClean="0"/>
              <a:t>odmianach:</a:t>
            </a:r>
          </a:p>
          <a:p>
            <a:r>
              <a:rPr lang="pl-PL" dirty="0" smtClean="0"/>
              <a:t>W </a:t>
            </a:r>
            <a:r>
              <a:rPr lang="pl-PL" dirty="0"/>
              <a:t>diecie Wegańskiej występują wyłącznie pro-dukty pochodzenia roślinnego: </a:t>
            </a:r>
            <a:r>
              <a:rPr lang="pl-PL" dirty="0" err="1" smtClean="0"/>
              <a:t>zboża,owoce</a:t>
            </a:r>
            <a:r>
              <a:rPr lang="pl-PL" dirty="0" smtClean="0"/>
              <a:t>, warzywa, orzechy, wykluczenia </a:t>
            </a:r>
            <a:r>
              <a:rPr lang="pl-PL" dirty="0"/>
              <a:t>produktów pochodzących od zwierząt, poczynając od </a:t>
            </a:r>
            <a:r>
              <a:rPr lang="pl-PL" dirty="0" smtClean="0"/>
              <a:t>produktów </a:t>
            </a:r>
            <a:r>
              <a:rPr lang="pl-PL" dirty="0"/>
              <a:t>spożywczych (mięso, ryby, jaja, mleko, </a:t>
            </a:r>
            <a:r>
              <a:rPr lang="pl-PL" dirty="0" smtClean="0"/>
              <a:t>miód)</a:t>
            </a:r>
          </a:p>
          <a:p>
            <a:r>
              <a:rPr lang="pl-PL" b="1" dirty="0" err="1" smtClean="0"/>
              <a:t>Laktowegetarianizm</a:t>
            </a:r>
            <a:r>
              <a:rPr lang="pl-PL" dirty="0" smtClean="0"/>
              <a:t> </a:t>
            </a:r>
            <a:r>
              <a:rPr lang="pl-PL" dirty="0"/>
              <a:t>to poza produktami </a:t>
            </a:r>
            <a:r>
              <a:rPr lang="pl-PL" dirty="0" smtClean="0"/>
              <a:t>roślinnymi </a:t>
            </a:r>
            <a:r>
              <a:rPr lang="pl-PL" dirty="0"/>
              <a:t>spożywanie również mleka i jego </a:t>
            </a:r>
            <a:r>
              <a:rPr lang="pl-PL" dirty="0" smtClean="0"/>
              <a:t>pro-duktów</a:t>
            </a:r>
          </a:p>
          <a:p>
            <a:r>
              <a:rPr lang="pl-PL" b="1" dirty="0" err="1" smtClean="0"/>
              <a:t>laktoowowegetarianizm</a:t>
            </a:r>
            <a:r>
              <a:rPr lang="pl-PL" dirty="0" smtClean="0"/>
              <a:t> </a:t>
            </a:r>
            <a:r>
              <a:rPr lang="pl-PL" dirty="0"/>
              <a:t>dopuszcza niektóre produkty pochodzenia zwierzęcego: jaja i mleko, natomiast eliminuje mięso, ryby i owoce morza</a:t>
            </a:r>
            <a:r>
              <a:rPr lang="pl-PL" dirty="0" smtClean="0"/>
              <a:t>.</a:t>
            </a:r>
          </a:p>
          <a:p>
            <a:r>
              <a:rPr lang="pl-PL" b="1" dirty="0" err="1" smtClean="0"/>
              <a:t>semiwegetarianizm</a:t>
            </a:r>
            <a:r>
              <a:rPr lang="pl-PL" dirty="0" smtClean="0"/>
              <a:t> wyklucza </a:t>
            </a:r>
            <a:r>
              <a:rPr lang="pl-PL" dirty="0"/>
              <a:t>z diety jedynie czerwone mięsa, natomiast dopuszcza spożywa-nie ryb, drobiu, jaj i mleka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784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200" b="1" dirty="0" smtClean="0">
                <a:latin typeface="Baskerville Old Face" panose="02020602080505020303" pitchFamily="18" charset="0"/>
              </a:rPr>
              <a:t>DOBRZE GOSPODARUJ ŻYWNOŚCIĄ</a:t>
            </a:r>
            <a:endParaRPr lang="pl-PL" sz="42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b="1" dirty="0" smtClean="0">
                <a:latin typeface="Baskerville Old Face" panose="02020602080505020303" pitchFamily="18" charset="0"/>
              </a:rPr>
              <a:t>Zamrażaj nadmiar żywności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Zamrażanie </a:t>
            </a:r>
            <a:r>
              <a:rPr lang="pl-PL" dirty="0">
                <a:latin typeface="Baskerville Old Face" panose="02020602080505020303" pitchFamily="18" charset="0"/>
              </a:rPr>
              <a:t>to dobry sposób na przedłużenie trwałości żywności. </a:t>
            </a:r>
            <a:endParaRPr lang="pl-PL" dirty="0" smtClean="0">
              <a:latin typeface="Baskerville Old Face" panose="02020602080505020303" pitchFamily="18" charset="0"/>
            </a:endParaRPr>
          </a:p>
          <a:p>
            <a:r>
              <a:rPr lang="pl-PL" dirty="0" smtClean="0">
                <a:latin typeface="Baskerville Old Face" panose="02020602080505020303" pitchFamily="18" charset="0"/>
              </a:rPr>
              <a:t>Należy </a:t>
            </a:r>
            <a:r>
              <a:rPr lang="pl-PL" dirty="0">
                <a:latin typeface="Baskerville Old Face" panose="02020602080505020303" pitchFamily="18" charset="0"/>
              </a:rPr>
              <a:t>jednak zamrażać </a:t>
            </a:r>
            <a:r>
              <a:rPr lang="pl-PL" dirty="0" smtClean="0">
                <a:latin typeface="Baskerville Old Face" panose="02020602080505020303" pitchFamily="18" charset="0"/>
              </a:rPr>
              <a:t>żywność </a:t>
            </a:r>
            <a:r>
              <a:rPr lang="pl-PL" dirty="0">
                <a:latin typeface="Baskerville Old Face" panose="02020602080505020303" pitchFamily="18" charset="0"/>
              </a:rPr>
              <a:t>świeżą, od razu po zakupie, a nie dopiero pod koniec daty przydatności do spożycia. </a:t>
            </a:r>
            <a:endParaRPr lang="pl-PL" dirty="0" smtClean="0">
              <a:latin typeface="Baskerville Old Face" panose="02020602080505020303" pitchFamily="18" charset="0"/>
            </a:endParaRPr>
          </a:p>
          <a:p>
            <a:r>
              <a:rPr lang="pl-PL" dirty="0" smtClean="0">
                <a:latin typeface="Baskerville Old Face" panose="02020602080505020303" pitchFamily="18" charset="0"/>
              </a:rPr>
              <a:t>Bardzo dobrze mrozi się pieczywo, a także owoce i warzywa.</a:t>
            </a:r>
          </a:p>
          <a:p>
            <a:endParaRPr lang="pl-PL" dirty="0">
              <a:latin typeface="Baskerville Old Face" panose="02020602080505020303" pitchFamily="18" charset="0"/>
            </a:endParaRPr>
          </a:p>
          <a:p>
            <a:r>
              <a:rPr lang="pl-PL" dirty="0" smtClean="0">
                <a:latin typeface="Baskerville Old Face" panose="02020602080505020303" pitchFamily="18" charset="0"/>
              </a:rPr>
              <a:t>Pamiętaj</a:t>
            </a:r>
            <a:r>
              <a:rPr lang="pl-PL" dirty="0">
                <a:latin typeface="Baskerville Old Face" panose="02020602080505020303" pitchFamily="18" charset="0"/>
              </a:rPr>
              <a:t>, że raz rozmrożonych produktów – szczególnie surowych – nie można zamrażać powtórnie.</a:t>
            </a:r>
            <a:endParaRPr lang="pl-PL" dirty="0" smtClean="0">
              <a:latin typeface="Baskerville Old Face" panose="02020602080505020303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308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200" b="1" dirty="0">
                <a:latin typeface="Baskerville Old Face" panose="02020602080505020303" pitchFamily="18" charset="0"/>
              </a:rPr>
              <a:t>DOBRZE GOSPODARUJ ŻYWNOŚCIĄ</a:t>
            </a:r>
            <a:endParaRPr lang="pl-PL" sz="4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Dziel na porcje</a:t>
            </a:r>
          </a:p>
          <a:p>
            <a:r>
              <a:rPr lang="pl-PL" dirty="0"/>
              <a:t>Wodę, napoje i soki dobrze przelewać do szklanki, a nie pić prosto z butelki. Po otwarciu powinno się przechowywać w oryginalnych opakowaniach w lodówce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Soki owocowe i wody po otwarciu </a:t>
            </a:r>
            <a:r>
              <a:rPr lang="pl-PL" dirty="0" smtClean="0"/>
              <a:t>powinny </a:t>
            </a:r>
            <a:r>
              <a:rPr lang="pl-PL" dirty="0"/>
              <a:t>być wypite w ciągu 2–3 dni, szczegółowe zalecenia zazwyczaj są podawane na etykietach. </a:t>
            </a:r>
            <a:endParaRPr lang="pl-PL" dirty="0" smtClean="0"/>
          </a:p>
          <a:p>
            <a:r>
              <a:rPr lang="pl-PL" dirty="0" smtClean="0"/>
              <a:t>Warto </a:t>
            </a:r>
            <a:r>
              <a:rPr lang="pl-PL" dirty="0"/>
              <a:t>przygotowywać posiłki każdorazowo dla określonej liczby osób, a nie na zapas.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53945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NIE MARNUJ ŻYWNOŚCI !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Użyj ponownie to jedna z ekologicznych zasad służących ograniczaniu marnowania. W </a:t>
            </a:r>
            <a:r>
              <a:rPr lang="pl-PL" dirty="0" smtClean="0"/>
              <a:t>przypadku </a:t>
            </a:r>
            <a:r>
              <a:rPr lang="pl-PL" dirty="0"/>
              <a:t>żywności możemy ją odnieść do przyrządzania dania z pozornych resztek, które chcieliśmy już </a:t>
            </a:r>
            <a:r>
              <a:rPr lang="pl-PL" dirty="0" smtClean="0"/>
              <a:t>wyrzucić </a:t>
            </a:r>
            <a:r>
              <a:rPr lang="pl-PL" dirty="0"/>
              <a:t>lub do dzielenia </a:t>
            </a:r>
            <a:r>
              <a:rPr lang="pl-PL" dirty="0" smtClean="0"/>
              <a:t>się.</a:t>
            </a:r>
          </a:p>
          <a:p>
            <a:r>
              <a:rPr lang="pl-PL" dirty="0" smtClean="0"/>
              <a:t>Kiedy </a:t>
            </a:r>
            <a:r>
              <a:rPr lang="pl-PL" dirty="0"/>
              <a:t>po obiedzie pozostaną ziemniaki, to zamiast wyrzucać do śmieci, warto je jeszcze wykorzystać. Prostym i szybkim sposobem na wykorzystanie ugotowanych ziemniaków jest przepis na </a:t>
            </a:r>
            <a:r>
              <a:rPr lang="pl-PL" dirty="0" smtClean="0"/>
              <a:t>kopytka</a:t>
            </a:r>
            <a:r>
              <a:rPr lang="pl-PL" dirty="0"/>
              <a:t>, do których potrzebne są jeszcze tylko mąka ziemniaczana oraz jaja. Z ugotowanych </a:t>
            </a:r>
            <a:r>
              <a:rPr lang="pl-PL" dirty="0" smtClean="0"/>
              <a:t>ziemniaków </a:t>
            </a:r>
            <a:r>
              <a:rPr lang="pl-PL" dirty="0"/>
              <a:t>można przyrządzić sałatkę, wystarczy dodać cebulę i ogórki i danie gotowe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Natomiast </a:t>
            </a:r>
            <a:r>
              <a:rPr lang="pl-PL" dirty="0"/>
              <a:t>jeśli w T</a:t>
            </a:r>
            <a:r>
              <a:rPr lang="pl-PL" dirty="0" smtClean="0"/>
              <a:t>wojej </a:t>
            </a:r>
            <a:r>
              <a:rPr lang="pl-PL" dirty="0"/>
              <a:t>lodówce znajdują się skrawki produktów, np. trochę papryki, sera, </a:t>
            </a:r>
            <a:r>
              <a:rPr lang="pl-PL" dirty="0" smtClean="0"/>
              <a:t>końcówki </a:t>
            </a:r>
            <a:r>
              <a:rPr lang="pl-PL" dirty="0"/>
              <a:t>wędlin, a nie masz pomysłu, jak je </a:t>
            </a:r>
            <a:r>
              <a:rPr lang="pl-PL" dirty="0" smtClean="0"/>
              <a:t>wykorzystać</a:t>
            </a:r>
            <a:r>
              <a:rPr lang="pl-PL" dirty="0"/>
              <a:t>, można zajrzeć na stronę www.niemarnuje, gdzie znajdują się różnorodne przepisy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b="1" dirty="0" smtClean="0"/>
              <a:t>Pozwól </a:t>
            </a:r>
            <a:r>
              <a:rPr lang="pl-PL" b="1" dirty="0"/>
              <a:t>sobie na wyobraźnię w kuchni i </a:t>
            </a:r>
            <a:r>
              <a:rPr lang="pl-PL" b="1" dirty="0" smtClean="0"/>
              <a:t>wyczaruj  dania </a:t>
            </a:r>
            <a:r>
              <a:rPr lang="pl-PL" b="1" dirty="0"/>
              <a:t>z resztek.</a:t>
            </a:r>
          </a:p>
        </p:txBody>
      </p:sp>
    </p:spTree>
    <p:extLst>
      <p:ext uri="{BB962C8B-B14F-4D97-AF65-F5344CB8AC3E}">
        <p14:creationId xmlns:p14="http://schemas.microsoft.com/office/powerpoint/2010/main" val="409598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Baskerville Old Face" panose="02020602080505020303" pitchFamily="18" charset="0"/>
              </a:rPr>
              <a:t>CIESZ SIĘ ZDROWYM SZCZĘŚLIWYM ŻYCIEM</a:t>
            </a:r>
            <a:endParaRPr lang="pl-PL" sz="40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b="10311"/>
          <a:stretch/>
        </p:blipFill>
        <p:spPr>
          <a:xfrm>
            <a:off x="2601532" y="1812701"/>
            <a:ext cx="6846547" cy="4605636"/>
          </a:xfrm>
        </p:spPr>
      </p:pic>
    </p:spTree>
    <p:extLst>
      <p:ext uri="{BB962C8B-B14F-4D97-AF65-F5344CB8AC3E}">
        <p14:creationId xmlns:p14="http://schemas.microsoft.com/office/powerpoint/2010/main" val="106178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800" dirty="0" smtClean="0">
                <a:latin typeface="Baskerville Old Face" panose="02020602080505020303" pitchFamily="18" charset="0"/>
              </a:rPr>
              <a:t>KONIEC</a:t>
            </a:r>
            <a:endParaRPr lang="pl-PL" sz="8800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7887" y="3000776"/>
            <a:ext cx="9727984" cy="309522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dirty="0" smtClean="0">
                <a:latin typeface="Baskerville Old Face" panose="02020602080505020303" pitchFamily="18" charset="0"/>
              </a:rPr>
              <a:t>ZADBAJ  O ZDROWĄ DIETĘ DLA SIEBIE I SWOICH BLISKI , NA CO DZIEŃ NIE TYLKO OD ŚWIĘTA!</a:t>
            </a:r>
            <a:endParaRPr lang="pl-PL" sz="3600" dirty="0">
              <a:latin typeface="Baskerville Old Face" panose="020206020805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4149141"/>
            <a:ext cx="3129566" cy="20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5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askerville Old Face" panose="02020602080505020303" pitchFamily="18" charset="0"/>
              </a:rPr>
              <a:t>PRAWIDŁOWE ODŻYWIANIE CZŁOWIEKA</a:t>
            </a:r>
            <a:endParaRPr lang="pl-PL" b="1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687132"/>
            <a:ext cx="9872871" cy="4408868"/>
          </a:xfrm>
        </p:spPr>
        <p:txBody>
          <a:bodyPr/>
          <a:lstStyle/>
          <a:p>
            <a:pPr algn="ctr"/>
            <a:r>
              <a:rPr lang="pl-PL" dirty="0">
                <a:latin typeface="Baskerville Old Face" panose="02020602080505020303" pitchFamily="18" charset="0"/>
              </a:rPr>
              <a:t>P</a:t>
            </a:r>
            <a:r>
              <a:rPr lang="pl-PL" dirty="0" smtClean="0">
                <a:latin typeface="Baskerville Old Face" panose="02020602080505020303" pitchFamily="18" charset="0"/>
              </a:rPr>
              <a:t>rawidłowe </a:t>
            </a:r>
            <a:r>
              <a:rPr lang="pl-PL" dirty="0">
                <a:latin typeface="Baskerville Old Face" panose="02020602080505020303" pitchFamily="18" charset="0"/>
              </a:rPr>
              <a:t>odżywianie się to dostarczanie organizmowi niezbędnych składników </a:t>
            </a:r>
            <a:r>
              <a:rPr lang="pl-PL" dirty="0" smtClean="0">
                <a:latin typeface="Baskerville Old Face" panose="02020602080505020303" pitchFamily="18" charset="0"/>
              </a:rPr>
              <a:t>odżywczych</a:t>
            </a:r>
            <a:r>
              <a:rPr lang="pl-PL" dirty="0">
                <a:latin typeface="Baskerville Old Face" panose="02020602080505020303" pitchFamily="18" charset="0"/>
              </a:rPr>
              <a:t>, a tym samym energii i </a:t>
            </a:r>
            <a:r>
              <a:rPr lang="pl-PL" dirty="0" smtClean="0">
                <a:latin typeface="Baskerville Old Face" panose="02020602080505020303" pitchFamily="18" charset="0"/>
              </a:rPr>
              <a:t>substratów </a:t>
            </a:r>
            <a:r>
              <a:rPr lang="pl-PL" dirty="0">
                <a:latin typeface="Baskerville Old Face" panose="02020602080505020303" pitchFamily="18" charset="0"/>
              </a:rPr>
              <a:t>potrzebnych do utrzymania zdrowia i wszystkich funkcji organizmu</a:t>
            </a:r>
            <a:r>
              <a:rPr lang="pl-PL" dirty="0" smtClean="0">
                <a:latin typeface="Baskerville Old Face" panose="02020602080505020303" pitchFamily="18" charset="0"/>
              </a:rPr>
              <a:t>.</a:t>
            </a:r>
            <a:r>
              <a:rPr lang="pl-PL" dirty="0"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pl-PL" dirty="0">
                <a:latin typeface="Baskerville Old Face" panose="02020602080505020303" pitchFamily="18" charset="0"/>
              </a:rPr>
              <a:t>S</a:t>
            </a:r>
            <a:r>
              <a:rPr lang="pl-PL" dirty="0" smtClean="0">
                <a:latin typeface="Baskerville Old Face" panose="02020602080505020303" pitchFamily="18" charset="0"/>
              </a:rPr>
              <a:t>kładniki pokarmowe są  niezbędne </a:t>
            </a:r>
            <a:r>
              <a:rPr lang="pl-PL" dirty="0">
                <a:latin typeface="Baskerville Old Face" panose="02020602080505020303" pitchFamily="18" charset="0"/>
              </a:rPr>
              <a:t>do odżywiania organizmu </a:t>
            </a:r>
            <a:r>
              <a:rPr lang="pl-PL" dirty="0" smtClean="0">
                <a:latin typeface="Baskerville Old Face" panose="02020602080505020303" pitchFamily="18" charset="0"/>
              </a:rPr>
              <a:t>człowieka        zwłaszcza </a:t>
            </a:r>
            <a:r>
              <a:rPr lang="pl-PL" dirty="0">
                <a:latin typeface="Baskerville Old Face" panose="02020602080505020303" pitchFamily="18" charset="0"/>
              </a:rPr>
              <a:t>białko, węglowodany, tłuszcze, witaminy, </a:t>
            </a:r>
            <a:r>
              <a:rPr lang="pl-PL" dirty="0" smtClean="0">
                <a:latin typeface="Baskerville Old Face" panose="02020602080505020303" pitchFamily="18" charset="0"/>
              </a:rPr>
              <a:t>składniki mineralne.</a:t>
            </a:r>
          </a:p>
          <a:p>
            <a:pPr algn="ctr"/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3 nawyki żywieniowe, które warto wprowadzić do diety Twojego dziecka, aby  cieszyło się zdrowiem i odporności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55" y="3683358"/>
            <a:ext cx="5097953" cy="26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Baskerville Old Face" panose="02020602080505020303" pitchFamily="18" charset="0"/>
              </a:rPr>
              <a:t>PODSTAWOWE SKŁADNIKI ODŻYWCZE</a:t>
            </a:r>
            <a:endParaRPr lang="pl-PL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965960"/>
            <a:ext cx="3918397" cy="4130040"/>
          </a:xfrm>
        </p:spPr>
        <p:txBody>
          <a:bodyPr/>
          <a:lstStyle/>
          <a:p>
            <a:r>
              <a:rPr lang="pl-PL" dirty="0">
                <a:latin typeface="Baskerville Old Face" panose="02020602080505020303" pitchFamily="18" charset="0"/>
              </a:rPr>
              <a:t>W zależności od swych podstawowych funkcji składniki odżywcze dzielą się na</a:t>
            </a:r>
            <a:r>
              <a:rPr lang="pl-PL" dirty="0" smtClean="0">
                <a:latin typeface="Baskerville Old Face" panose="02020602080505020303" pitchFamily="18" charset="0"/>
              </a:rPr>
              <a:t>: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energetyczne</a:t>
            </a:r>
            <a:r>
              <a:rPr lang="pl-PL" dirty="0">
                <a:latin typeface="Baskerville Old Face" panose="02020602080505020303" pitchFamily="18" charset="0"/>
              </a:rPr>
              <a:t>: głównie węglowodany, tłuszcze</a:t>
            </a:r>
            <a:r>
              <a:rPr lang="pl-PL" dirty="0" smtClean="0">
                <a:latin typeface="Baskerville Old Face" panose="02020602080505020303" pitchFamily="18" charset="0"/>
              </a:rPr>
              <a:t>;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budulcowe</a:t>
            </a:r>
            <a:r>
              <a:rPr lang="pl-PL" dirty="0">
                <a:latin typeface="Baskerville Old Face" panose="02020602080505020303" pitchFamily="18" charset="0"/>
              </a:rPr>
              <a:t>: białko, składniki mineralne, nie-które kwasy tłuszczowe</a:t>
            </a:r>
            <a:r>
              <a:rPr lang="pl-PL" dirty="0" smtClean="0">
                <a:latin typeface="Baskerville Old Face" panose="02020602080505020303" pitchFamily="18" charset="0"/>
              </a:rPr>
              <a:t>;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regulujące</a:t>
            </a:r>
            <a:r>
              <a:rPr lang="pl-PL" dirty="0">
                <a:latin typeface="Baskerville Old Face" panose="02020602080505020303" pitchFamily="18" charset="0"/>
              </a:rPr>
              <a:t>: witaminy, składniki mineralne.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2048815"/>
            <a:ext cx="6027312" cy="45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askerville Old Face" panose="02020602080505020303" pitchFamily="18" charset="0"/>
              </a:rPr>
              <a:t>CO TO ZNACZY ZBILANSOWANA DIETA?</a:t>
            </a:r>
            <a:endParaRPr lang="pl-PL" b="1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3696237"/>
            <a:ext cx="9872871" cy="2399762"/>
          </a:xfrm>
        </p:spPr>
        <p:txBody>
          <a:bodyPr/>
          <a:lstStyle/>
          <a:p>
            <a:r>
              <a:rPr lang="pl-PL" dirty="0">
                <a:latin typeface="Baskerville Old Face" panose="02020602080505020303" pitchFamily="18" charset="0"/>
              </a:rPr>
              <a:t>K</a:t>
            </a:r>
            <a:r>
              <a:rPr lang="pl-PL" dirty="0" smtClean="0">
                <a:latin typeface="Baskerville Old Face" panose="02020602080505020303" pitchFamily="18" charset="0"/>
              </a:rPr>
              <a:t>ażdego </a:t>
            </a:r>
            <a:r>
              <a:rPr lang="pl-PL" dirty="0">
                <a:latin typeface="Baskerville Old Face" panose="02020602080505020303" pitchFamily="18" charset="0"/>
              </a:rPr>
              <a:t>dnia nasz organizm potrzebuje około 60 różnych składników. nie istnieje produkt spożywczy, który zawierałby wszystkie nie­zbędne składniki odżywcze w odpowiednich, potrzebnych dla organizmu ilościach. </a:t>
            </a:r>
            <a:r>
              <a:rPr lang="pl-PL" dirty="0" smtClean="0">
                <a:latin typeface="Baskerville Old Face" panose="02020602080505020303" pitchFamily="18" charset="0"/>
              </a:rPr>
              <a:t>Tylko </a:t>
            </a:r>
            <a:r>
              <a:rPr lang="pl-PL" dirty="0">
                <a:latin typeface="Baskerville Old Face" panose="02020602080505020303" pitchFamily="18" charset="0"/>
              </a:rPr>
              <a:t>wykorzystanie wielu różnych produktów po­zwala na właściwe zbilansowanie </a:t>
            </a:r>
            <a:r>
              <a:rPr lang="pl-PL" dirty="0" smtClean="0">
                <a:latin typeface="Baskerville Old Face" panose="02020602080505020303" pitchFamily="18" charset="0"/>
              </a:rPr>
              <a:t>diety</a:t>
            </a:r>
          </a:p>
          <a:p>
            <a:r>
              <a:rPr lang="pl-PL" dirty="0">
                <a:latin typeface="Baskerville Old Face" panose="02020602080505020303" pitchFamily="18" charset="0"/>
              </a:rPr>
              <a:t>Produkty spożywcze można podzielić na pięć grup, zawartych w Piramidzie Zdrowego Żywienia i </a:t>
            </a:r>
            <a:r>
              <a:rPr lang="pl-PL" dirty="0" smtClean="0">
                <a:latin typeface="Baskerville Old Face" panose="02020602080505020303" pitchFamily="18" charset="0"/>
              </a:rPr>
              <a:t>Aktywności </a:t>
            </a:r>
            <a:r>
              <a:rPr lang="pl-PL" dirty="0">
                <a:latin typeface="Baskerville Old Face" panose="02020602080505020303" pitchFamily="18" charset="0"/>
              </a:rPr>
              <a:t>Fizycznej opracowanej w Polsce w Instytucie Żywności i Żywienia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98" y="1287780"/>
            <a:ext cx="2466163" cy="23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askerville Old Face" panose="02020602080505020303" pitchFamily="18" charset="0"/>
              </a:rPr>
              <a:t>CO TO JEST PIRAMIDA ŻYWIENIA</a:t>
            </a:r>
            <a:endParaRPr lang="pl-PL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" t="19783" r="2579" b="11175"/>
          <a:stretch/>
        </p:blipFill>
        <p:spPr>
          <a:xfrm>
            <a:off x="7109137" y="2573348"/>
            <a:ext cx="4456089" cy="389184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Baskerville Old Face" panose="02020602080505020303" pitchFamily="18" charset="0"/>
              </a:rPr>
              <a:t>To najprostsze i najkrótsze ogólne przedstawienie kompleksowej idei żywienia, której realizacja daje szansę na zdrowe i długie życie oraz zachowanie sprawności intelektualnej i fizycznej do późnych lat życia.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Kierowana jest dla osób zdrowych, należy pamiętać,</a:t>
            </a:r>
          </a:p>
          <a:p>
            <a:pPr marL="45720" indent="0">
              <a:buNone/>
            </a:pPr>
            <a:r>
              <a:rPr lang="pl-PL" dirty="0">
                <a:latin typeface="Baskerville Old Face" panose="02020602080505020303" pitchFamily="18" charset="0"/>
              </a:rPr>
              <a:t>ż</a:t>
            </a:r>
            <a:r>
              <a:rPr lang="pl-PL" dirty="0" smtClean="0">
                <a:latin typeface="Baskerville Old Face" panose="02020602080505020303" pitchFamily="18" charset="0"/>
              </a:rPr>
              <a:t>e w przypadku współistnienia chorób cywilizacyjnych</a:t>
            </a:r>
          </a:p>
          <a:p>
            <a:pPr marL="45720" indent="0">
              <a:buNone/>
            </a:pPr>
            <a:r>
              <a:rPr lang="pl-PL" dirty="0" smtClean="0">
                <a:latin typeface="Baskerville Old Face" panose="02020602080505020303" pitchFamily="18" charset="0"/>
              </a:rPr>
              <a:t>(otyłość, cukrzyca, choroba niedokrwienna serca,</a:t>
            </a:r>
          </a:p>
          <a:p>
            <a:pPr marL="45720" indent="0">
              <a:buNone/>
            </a:pPr>
            <a:r>
              <a:rPr lang="pl-PL" dirty="0">
                <a:latin typeface="Baskerville Old Face" panose="02020602080505020303" pitchFamily="18" charset="0"/>
              </a:rPr>
              <a:t>o</a:t>
            </a:r>
            <a:r>
              <a:rPr lang="pl-PL" dirty="0" smtClean="0">
                <a:latin typeface="Baskerville Old Face" panose="02020602080505020303" pitchFamily="18" charset="0"/>
              </a:rPr>
              <a:t>steoporoza) konieczna może być modyfikacja </a:t>
            </a:r>
          </a:p>
          <a:p>
            <a:pPr marL="45720" indent="0">
              <a:buNone/>
            </a:pPr>
            <a:r>
              <a:rPr lang="pl-PL" dirty="0">
                <a:latin typeface="Baskerville Old Face" panose="02020602080505020303" pitchFamily="18" charset="0"/>
              </a:rPr>
              <a:t>p</a:t>
            </a:r>
            <a:r>
              <a:rPr lang="pl-PL" dirty="0" smtClean="0">
                <a:latin typeface="Baskerville Old Face" panose="02020602080505020303" pitchFamily="18" charset="0"/>
              </a:rPr>
              <a:t>rowadzona przez lekarza lub dietetyka.</a:t>
            </a:r>
            <a:endParaRPr lang="pl-PL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5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askerville Old Face" panose="02020602080505020303" pitchFamily="18" charset="0"/>
              </a:rPr>
              <a:t>ZASADY ZDROWEGO ŻYWIENIA</a:t>
            </a:r>
            <a:endParaRPr lang="pl-PL" b="1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886" y="1725770"/>
            <a:ext cx="10062834" cy="4726546"/>
          </a:xfrm>
        </p:spPr>
        <p:txBody>
          <a:bodyPr>
            <a:normAutofit fontScale="77500" lnSpcReduction="20000"/>
          </a:bodyPr>
          <a:lstStyle/>
          <a:p>
            <a:r>
              <a:rPr lang="pl-PL" sz="2600" dirty="0">
                <a:latin typeface="Baskerville Old Face" panose="02020602080505020303" pitchFamily="18" charset="0"/>
              </a:rPr>
              <a:t>1. Spożywaj posiłki regularnie (4–5 posiłków co 3–4 godziny</a:t>
            </a:r>
            <a:r>
              <a:rPr lang="pl-PL" sz="2600" dirty="0" smtClean="0">
                <a:latin typeface="Baskerville Old Face" panose="02020602080505020303" pitchFamily="18" charset="0"/>
              </a:rPr>
              <a:t>).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2</a:t>
            </a:r>
            <a:r>
              <a:rPr lang="pl-PL" sz="2600" dirty="0">
                <a:latin typeface="Baskerville Old Face" panose="02020602080505020303" pitchFamily="18" charset="0"/>
              </a:rPr>
              <a:t>. Warzywa i owoce spożywaj jak najczęściej i w jak największej ilości, co najmniej połowę tego, co jesz. pamiętaj o właściwych proporcjach: ¾ – warzywa i ¼ – owoce</a:t>
            </a:r>
            <a:r>
              <a:rPr lang="pl-PL" sz="26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3</a:t>
            </a:r>
            <a:r>
              <a:rPr lang="pl-PL" sz="2600" dirty="0">
                <a:latin typeface="Baskerville Old Face" panose="02020602080505020303" pitchFamily="18" charset="0"/>
              </a:rPr>
              <a:t>. Spożywaj produkty zbożowe, zwłaszcza pełno-ziarniste</a:t>
            </a:r>
            <a:r>
              <a:rPr lang="pl-PL" sz="26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4</a:t>
            </a:r>
            <a:r>
              <a:rPr lang="pl-PL" sz="2600" dirty="0">
                <a:latin typeface="Baskerville Old Face" panose="02020602080505020303" pitchFamily="18" charset="0"/>
              </a:rPr>
              <a:t>. codziennie spożywaj co najmniej 2 duże </a:t>
            </a:r>
            <a:r>
              <a:rPr lang="pl-PL" sz="2600" dirty="0" err="1">
                <a:latin typeface="Baskerville Old Face" panose="02020602080505020303" pitchFamily="18" charset="0"/>
              </a:rPr>
              <a:t>szklan</a:t>
            </a:r>
            <a:r>
              <a:rPr lang="pl-PL" sz="2600" dirty="0">
                <a:latin typeface="Baskerville Old Face" panose="02020602080505020303" pitchFamily="18" charset="0"/>
              </a:rPr>
              <a:t>-ki mleka. Możesz je zastąpić jogurtem, kefirem i – częściowo – serem</a:t>
            </a:r>
            <a:r>
              <a:rPr lang="pl-PL" sz="26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5</a:t>
            </a:r>
            <a:r>
              <a:rPr lang="pl-PL" sz="2600" dirty="0">
                <a:latin typeface="Baskerville Old Face" panose="02020602080505020303" pitchFamily="18" charset="0"/>
              </a:rPr>
              <a:t>. ograniczaj spożycie mięsa (zwłaszcza </a:t>
            </a:r>
            <a:r>
              <a:rPr lang="pl-PL" sz="2600" dirty="0" smtClean="0">
                <a:latin typeface="Baskerville Old Face" panose="02020602080505020303" pitchFamily="18" charset="0"/>
              </a:rPr>
              <a:t>czerwonego </a:t>
            </a:r>
            <a:r>
              <a:rPr lang="pl-PL" sz="2600" dirty="0">
                <a:latin typeface="Baskerville Old Face" panose="02020602080505020303" pitchFamily="18" charset="0"/>
              </a:rPr>
              <a:t>i przetworzonych produktów mięsnych do </a:t>
            </a:r>
            <a:r>
              <a:rPr lang="pl-PL" sz="2600" dirty="0" smtClean="0">
                <a:latin typeface="Baskerville Old Face" panose="02020602080505020303" pitchFamily="18" charset="0"/>
              </a:rPr>
              <a:t> 0,5 </a:t>
            </a:r>
            <a:r>
              <a:rPr lang="pl-PL" sz="2600" dirty="0">
                <a:latin typeface="Baskerville Old Face" panose="02020602080505020303" pitchFamily="18" charset="0"/>
              </a:rPr>
              <a:t>kg/tyg.). Jedz ryby, nasiona roślin </a:t>
            </a:r>
            <a:r>
              <a:rPr lang="pl-PL" sz="2600" dirty="0" smtClean="0">
                <a:latin typeface="Baskerville Old Face" panose="02020602080505020303" pitchFamily="18" charset="0"/>
              </a:rPr>
              <a:t>strączkowych </a:t>
            </a:r>
            <a:r>
              <a:rPr lang="pl-PL" sz="2600" dirty="0">
                <a:latin typeface="Baskerville Old Face" panose="02020602080505020303" pitchFamily="18" charset="0"/>
              </a:rPr>
              <a:t>i jaja. </a:t>
            </a:r>
            <a:endParaRPr lang="pl-PL" sz="2600" dirty="0" smtClean="0">
              <a:latin typeface="Baskerville Old Face" panose="02020602080505020303" pitchFamily="18" charset="0"/>
            </a:endParaRP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6</a:t>
            </a:r>
            <a:r>
              <a:rPr lang="pl-PL" sz="2600" dirty="0">
                <a:latin typeface="Baskerville Old Face" panose="02020602080505020303" pitchFamily="18" charset="0"/>
              </a:rPr>
              <a:t>. ograniczaj spożycie tłuszczów zwierzęcych. zastępuj je olejami roślinnymi</a:t>
            </a:r>
            <a:r>
              <a:rPr lang="pl-PL" sz="26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7</a:t>
            </a:r>
            <a:r>
              <a:rPr lang="pl-PL" sz="2600" dirty="0">
                <a:latin typeface="Baskerville Old Face" panose="02020602080505020303" pitchFamily="18" charset="0"/>
              </a:rPr>
              <a:t>. unikaj spożycia cukru i słodyczy (zastępuj je owocami i orzechami</a:t>
            </a:r>
            <a:r>
              <a:rPr lang="pl-PL" sz="2600" dirty="0" smtClean="0">
                <a:latin typeface="Baskerville Old Face" panose="02020602080505020303" pitchFamily="18" charset="0"/>
              </a:rPr>
              <a:t>).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8</a:t>
            </a:r>
            <a:r>
              <a:rPr lang="pl-PL" sz="2600" dirty="0">
                <a:latin typeface="Baskerville Old Face" panose="02020602080505020303" pitchFamily="18" charset="0"/>
              </a:rPr>
              <a:t>. nie dosalaj potraw i kupuj produkty z niską za-wartością soli. używaj ziół – mają cenne skład-</a:t>
            </a:r>
            <a:r>
              <a:rPr lang="pl-PL" sz="2600" dirty="0" err="1">
                <a:latin typeface="Baskerville Old Face" panose="02020602080505020303" pitchFamily="18" charset="0"/>
              </a:rPr>
              <a:t>niki</a:t>
            </a:r>
            <a:r>
              <a:rPr lang="pl-PL" sz="2600" dirty="0">
                <a:latin typeface="Baskerville Old Face" panose="02020602080505020303" pitchFamily="18" charset="0"/>
              </a:rPr>
              <a:t> i poprawiają smak</a:t>
            </a:r>
            <a:r>
              <a:rPr lang="pl-PL" sz="26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9</a:t>
            </a:r>
            <a:r>
              <a:rPr lang="pl-PL" sz="2600" dirty="0">
                <a:latin typeface="Baskerville Old Face" panose="02020602080505020303" pitchFamily="18" charset="0"/>
              </a:rPr>
              <a:t>. pamiętaj o piciu wody, co najmniej 1,5 </a:t>
            </a:r>
            <a:r>
              <a:rPr lang="pl-PL" sz="2600" dirty="0" smtClean="0">
                <a:latin typeface="Baskerville Old Face" panose="02020602080505020303" pitchFamily="18" charset="0"/>
              </a:rPr>
              <a:t>litra dziennie </a:t>
            </a:r>
          </a:p>
          <a:p>
            <a:r>
              <a:rPr lang="pl-PL" sz="2600" dirty="0" smtClean="0">
                <a:latin typeface="Baskerville Old Face" panose="02020602080505020303" pitchFamily="18" charset="0"/>
              </a:rPr>
              <a:t>10 .Nie spożywaj alkoholu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23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8758" y="77380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Baskerville Old Face" panose="02020602080505020303" pitchFamily="18" charset="0"/>
              </a:rPr>
              <a:t>TALERZ ZDROWIA</a:t>
            </a:r>
            <a:endParaRPr lang="pl-PL" sz="5400" b="1" dirty="0">
              <a:latin typeface="Baskerville Old Face" panose="02020602080505020303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72" b="15472"/>
          <a:stretch/>
        </p:blipFill>
        <p:spPr>
          <a:xfrm>
            <a:off x="748661" y="1451986"/>
            <a:ext cx="6508794" cy="5090482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1661040"/>
            <a:ext cx="3294417" cy="32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askerville Old Face" panose="02020602080505020303" pitchFamily="18" charset="0"/>
              </a:rPr>
              <a:t>POSIŁKI SPOŻYWAJ REGULARNIE</a:t>
            </a:r>
            <a:endParaRPr lang="pl-PL" b="1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Zdrowy człowiek powinien spożywać regularnie 4–5 posiłków dziennie, </a:t>
            </a:r>
            <a:endParaRPr lang="pl-PL" dirty="0" smtClean="0"/>
          </a:p>
          <a:p>
            <a:r>
              <a:rPr lang="pl-PL" dirty="0" smtClean="0"/>
              <a:t>Częste podjadanie pomiędzy posiłkami bez </a:t>
            </a:r>
            <a:r>
              <a:rPr lang="pl-PL" dirty="0"/>
              <a:t>kontroli rodzaju spożywanej żywności i jej ilości </a:t>
            </a:r>
            <a:r>
              <a:rPr lang="pl-PL" dirty="0" smtClean="0"/>
              <a:t>możne </a:t>
            </a:r>
            <a:r>
              <a:rPr lang="pl-PL" dirty="0"/>
              <a:t>łatwo doprowadzić do nadmiaru energii w diecie, a w rezultacie </a:t>
            </a:r>
            <a:r>
              <a:rPr lang="pl-PL" dirty="0" smtClean="0"/>
              <a:t>do </a:t>
            </a:r>
            <a:r>
              <a:rPr lang="pl-PL" dirty="0"/>
              <a:t>nadwagi i </a:t>
            </a:r>
            <a:r>
              <a:rPr lang="pl-PL" dirty="0" smtClean="0"/>
              <a:t>otyłości.</a:t>
            </a:r>
          </a:p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8" y="3204048"/>
            <a:ext cx="4997002" cy="33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DOBOWE ZAPOTRZEBOWANIE ENERGETYCZNE ORGANIZMU TO 100 %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2057400"/>
            <a:ext cx="7057624" cy="4536692"/>
          </a:xfrm>
        </p:spPr>
      </p:pic>
    </p:spTree>
    <p:extLst>
      <p:ext uri="{BB962C8B-B14F-4D97-AF65-F5344CB8AC3E}">
        <p14:creationId xmlns:p14="http://schemas.microsoft.com/office/powerpoint/2010/main" val="803100835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Niestandardowy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17058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odstawa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154</TotalTime>
  <Words>902</Words>
  <Application>Microsoft Office PowerPoint</Application>
  <PresentationFormat>Niestandardowy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Podstawa</vt:lpstr>
      <vt:lpstr>TRZYMAJ FORMĘ  </vt:lpstr>
      <vt:lpstr>PRAWIDŁOWE ODŻYWIANIE CZŁOWIEKA</vt:lpstr>
      <vt:lpstr>PODSTAWOWE SKŁADNIKI ODŻYWCZE</vt:lpstr>
      <vt:lpstr>CO TO ZNACZY ZBILANSOWANA DIETA?</vt:lpstr>
      <vt:lpstr>CO TO JEST PIRAMIDA ŻYWIENIA</vt:lpstr>
      <vt:lpstr>ZASADY ZDROWEGO ŻYWIENIA</vt:lpstr>
      <vt:lpstr>TALERZ ZDROWIA</vt:lpstr>
      <vt:lpstr>POSIŁKI SPOŻYWAJ REGULARNIE</vt:lpstr>
      <vt:lpstr>DOBOWE ZAPOTRZEBOWANIE ENERGETYCZNE ORGANIZMU TO 100 %</vt:lpstr>
      <vt:lpstr>GODZINY SPOŻYWANIA POSIŁKÓW </vt:lpstr>
      <vt:lpstr>ALRERNATYWNE SPOSOBY ŻYWIENIA – dieta wegetariańska</vt:lpstr>
      <vt:lpstr>DOBRZE GOSPODARUJ ŻYWNOŚCIĄ</vt:lpstr>
      <vt:lpstr>DOBRZE GOSPODARUJ ŻYWNOŚCIĄ</vt:lpstr>
      <vt:lpstr>NIE MARNUJ ŻYWNOŚCI !</vt:lpstr>
      <vt:lpstr>CIESZ SIĘ ZDROWYM SZCZĘŚLIWYM ŻYCIEM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TRZYMAJ FORMĘ</dc:title>
  <dc:creator>Lenovo</dc:creator>
  <cp:lastModifiedBy>Lenovo</cp:lastModifiedBy>
  <cp:revision>23</cp:revision>
  <dcterms:created xsi:type="dcterms:W3CDTF">2020-12-13T08:33:48Z</dcterms:created>
  <dcterms:modified xsi:type="dcterms:W3CDTF">2020-12-13T19:03:52Z</dcterms:modified>
</cp:coreProperties>
</file>