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4"/>
  </p:notesMasterIdLst>
  <p:sldIdLst>
    <p:sldId id="256" r:id="rId2"/>
    <p:sldId id="284" r:id="rId3"/>
    <p:sldId id="303" r:id="rId4"/>
    <p:sldId id="301" r:id="rId5"/>
    <p:sldId id="310" r:id="rId6"/>
    <p:sldId id="302" r:id="rId7"/>
    <p:sldId id="304" r:id="rId8"/>
    <p:sldId id="305" r:id="rId9"/>
    <p:sldId id="318" r:id="rId10"/>
    <p:sldId id="306" r:id="rId11"/>
    <p:sldId id="307" r:id="rId12"/>
    <p:sldId id="308" r:id="rId13"/>
    <p:sldId id="312" r:id="rId14"/>
    <p:sldId id="320" r:id="rId15"/>
    <p:sldId id="322" r:id="rId16"/>
    <p:sldId id="309" r:id="rId17"/>
    <p:sldId id="321" r:id="rId18"/>
    <p:sldId id="319" r:id="rId19"/>
    <p:sldId id="314" r:id="rId20"/>
    <p:sldId id="317" r:id="rId21"/>
    <p:sldId id="323" r:id="rId22"/>
    <p:sldId id="280" r:id="rId23"/>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3046F0-7A54-AE68-9E00-44C480C152AF}" v="220" dt="2020-11-15T08:56:36.6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720" autoAdjust="0"/>
  </p:normalViewPr>
  <p:slideViewPr>
    <p:cSldViewPr>
      <p:cViewPr>
        <p:scale>
          <a:sx n="76" d="100"/>
          <a:sy n="76" d="100"/>
        </p:scale>
        <p:origin x="-1206" y="-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F7F393-8DCA-497D-B986-2357BF9FBB67}" type="datetimeFigureOut">
              <a:rPr lang="pl-PL" smtClean="0"/>
              <a:pPr/>
              <a:t>24.11.2020</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C0DD84-3BB8-47F0-880F-B9C0C4227739}" type="slidenum">
              <a:rPr lang="pl-PL" smtClean="0"/>
              <a:pPr/>
              <a:t>‹#›</a:t>
            </a:fld>
            <a:endParaRPr lang="pl-PL"/>
          </a:p>
        </p:txBody>
      </p:sp>
    </p:spTree>
    <p:extLst>
      <p:ext uri="{BB962C8B-B14F-4D97-AF65-F5344CB8AC3E}">
        <p14:creationId xmlns:p14="http://schemas.microsoft.com/office/powerpoint/2010/main" val="3311093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EC0DD84-3BB8-47F0-880F-B9C0C4227739}" type="slidenum">
              <a:rPr lang="pl-PL" smtClean="0"/>
              <a:pPr/>
              <a:t>12</a:t>
            </a:fld>
            <a:endParaRPr 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EC0DD84-3BB8-47F0-880F-B9C0C4227739}" type="slidenum">
              <a:rPr lang="pl-PL" smtClean="0"/>
              <a:pPr/>
              <a:t>13</a:t>
            </a:fld>
            <a:endParaRPr 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EC0DD84-3BB8-47F0-880F-B9C0C4227739}" type="slidenum">
              <a:rPr lang="pl-PL" smtClean="0"/>
              <a:pPr/>
              <a:t>14</a:t>
            </a:fld>
            <a:endParaRPr lang="pl-P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EC0DD84-3BB8-47F0-880F-B9C0C4227739}" type="slidenum">
              <a:rPr lang="pl-PL" smtClean="0"/>
              <a:pPr/>
              <a:t>16</a:t>
            </a:fld>
            <a:endParaRPr lang="pl-P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EC0DD84-3BB8-47F0-880F-B9C0C4227739}" type="slidenum">
              <a:rPr lang="pl-PL" smtClean="0"/>
              <a:pPr/>
              <a:t>19</a:t>
            </a:fld>
            <a:endParaRPr lang="pl-P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EC0DD84-3BB8-47F0-880F-B9C0C4227739}" type="slidenum">
              <a:rPr lang="pl-PL" smtClean="0"/>
              <a:pPr/>
              <a:t>20</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01341EBF-5CB4-485A-9CCC-7271620141B1}" type="datetimeFigureOut">
              <a:rPr lang="pl-PL" smtClean="0"/>
              <a:pPr/>
              <a:t>24.11.2020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EF477B7-D242-48F2-80D8-C5939705EDED}" type="slidenum">
              <a:rPr lang="pl-PL" smtClean="0"/>
              <a:pPr/>
              <a:t>‹#›</a:t>
            </a:fld>
            <a:endParaRPr lang="pl-PL"/>
          </a:p>
        </p:txBody>
      </p:sp>
    </p:spTree>
    <p:extLst>
      <p:ext uri="{BB962C8B-B14F-4D97-AF65-F5344CB8AC3E}">
        <p14:creationId xmlns:p14="http://schemas.microsoft.com/office/powerpoint/2010/main" val="396876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01341EBF-5CB4-485A-9CCC-7271620141B1}" type="datetimeFigureOut">
              <a:rPr lang="pl-PL" smtClean="0"/>
              <a:pPr/>
              <a:t>24.11.2020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EF477B7-D242-48F2-80D8-C5939705EDED}" type="slidenum">
              <a:rPr lang="pl-PL" smtClean="0"/>
              <a:pPr/>
              <a:t>‹#›</a:t>
            </a:fld>
            <a:endParaRPr lang="pl-PL"/>
          </a:p>
        </p:txBody>
      </p:sp>
    </p:spTree>
    <p:extLst>
      <p:ext uri="{BB962C8B-B14F-4D97-AF65-F5344CB8AC3E}">
        <p14:creationId xmlns:p14="http://schemas.microsoft.com/office/powerpoint/2010/main" val="1658184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01341EBF-5CB4-485A-9CCC-7271620141B1}" type="datetimeFigureOut">
              <a:rPr lang="pl-PL" smtClean="0"/>
              <a:pPr/>
              <a:t>24.11.2020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EF477B7-D242-48F2-80D8-C5939705EDED}" type="slidenum">
              <a:rPr lang="pl-PL" smtClean="0"/>
              <a:pPr/>
              <a:t>‹#›</a:t>
            </a:fld>
            <a:endParaRPr lang="pl-PL"/>
          </a:p>
        </p:txBody>
      </p:sp>
    </p:spTree>
    <p:extLst>
      <p:ext uri="{BB962C8B-B14F-4D97-AF65-F5344CB8AC3E}">
        <p14:creationId xmlns:p14="http://schemas.microsoft.com/office/powerpoint/2010/main" val="3580197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01341EBF-5CB4-485A-9CCC-7271620141B1}" type="datetimeFigureOut">
              <a:rPr lang="pl-PL" smtClean="0"/>
              <a:pPr/>
              <a:t>24.11.2020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EF477B7-D242-48F2-80D8-C5939705EDED}" type="slidenum">
              <a:rPr lang="pl-PL" smtClean="0"/>
              <a:pPr/>
              <a:t>‹#›</a:t>
            </a:fld>
            <a:endParaRPr lang="pl-PL"/>
          </a:p>
        </p:txBody>
      </p:sp>
    </p:spTree>
    <p:extLst>
      <p:ext uri="{BB962C8B-B14F-4D97-AF65-F5344CB8AC3E}">
        <p14:creationId xmlns:p14="http://schemas.microsoft.com/office/powerpoint/2010/main" val="3991721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01341EBF-5CB4-485A-9CCC-7271620141B1}" type="datetimeFigureOut">
              <a:rPr lang="pl-PL" smtClean="0"/>
              <a:pPr/>
              <a:t>24.11.2020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EF477B7-D242-48F2-80D8-C5939705EDED}" type="slidenum">
              <a:rPr lang="pl-PL" smtClean="0"/>
              <a:pPr/>
              <a:t>‹#›</a:t>
            </a:fld>
            <a:endParaRPr lang="pl-PL"/>
          </a:p>
        </p:txBody>
      </p:sp>
    </p:spTree>
    <p:extLst>
      <p:ext uri="{BB962C8B-B14F-4D97-AF65-F5344CB8AC3E}">
        <p14:creationId xmlns:p14="http://schemas.microsoft.com/office/powerpoint/2010/main" val="6878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01341EBF-5CB4-485A-9CCC-7271620141B1}" type="datetimeFigureOut">
              <a:rPr lang="pl-PL" smtClean="0"/>
              <a:pPr/>
              <a:t>24.11.2020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EF477B7-D242-48F2-80D8-C5939705EDED}" type="slidenum">
              <a:rPr lang="pl-PL" smtClean="0"/>
              <a:pPr/>
              <a:t>‹#›</a:t>
            </a:fld>
            <a:endParaRPr lang="pl-PL"/>
          </a:p>
        </p:txBody>
      </p:sp>
    </p:spTree>
    <p:extLst>
      <p:ext uri="{BB962C8B-B14F-4D97-AF65-F5344CB8AC3E}">
        <p14:creationId xmlns:p14="http://schemas.microsoft.com/office/powerpoint/2010/main" val="1377751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01341EBF-5CB4-485A-9CCC-7271620141B1}" type="datetimeFigureOut">
              <a:rPr lang="pl-PL" smtClean="0"/>
              <a:pPr/>
              <a:t>24.11.2020</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0EF477B7-D242-48F2-80D8-C5939705EDED}" type="slidenum">
              <a:rPr lang="pl-PL" smtClean="0"/>
              <a:pPr/>
              <a:t>‹#›</a:t>
            </a:fld>
            <a:endParaRPr lang="pl-PL"/>
          </a:p>
        </p:txBody>
      </p:sp>
    </p:spTree>
    <p:extLst>
      <p:ext uri="{BB962C8B-B14F-4D97-AF65-F5344CB8AC3E}">
        <p14:creationId xmlns:p14="http://schemas.microsoft.com/office/powerpoint/2010/main" val="2451803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01341EBF-5CB4-485A-9CCC-7271620141B1}" type="datetimeFigureOut">
              <a:rPr lang="pl-PL" smtClean="0"/>
              <a:pPr/>
              <a:t>24.11.2020</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0EF477B7-D242-48F2-80D8-C5939705EDED}" type="slidenum">
              <a:rPr lang="pl-PL" smtClean="0"/>
              <a:pPr/>
              <a:t>‹#›</a:t>
            </a:fld>
            <a:endParaRPr lang="pl-PL"/>
          </a:p>
        </p:txBody>
      </p:sp>
    </p:spTree>
    <p:extLst>
      <p:ext uri="{BB962C8B-B14F-4D97-AF65-F5344CB8AC3E}">
        <p14:creationId xmlns:p14="http://schemas.microsoft.com/office/powerpoint/2010/main" val="342462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01341EBF-5CB4-485A-9CCC-7271620141B1}" type="datetimeFigureOut">
              <a:rPr lang="pl-PL" smtClean="0"/>
              <a:pPr/>
              <a:t>24.11.2020</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0EF477B7-D242-48F2-80D8-C5939705EDED}" type="slidenum">
              <a:rPr lang="pl-PL" smtClean="0"/>
              <a:pPr/>
              <a:t>‹#›</a:t>
            </a:fld>
            <a:endParaRPr lang="pl-PL"/>
          </a:p>
        </p:txBody>
      </p:sp>
    </p:spTree>
    <p:extLst>
      <p:ext uri="{BB962C8B-B14F-4D97-AF65-F5344CB8AC3E}">
        <p14:creationId xmlns:p14="http://schemas.microsoft.com/office/powerpoint/2010/main" val="32697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01341EBF-5CB4-485A-9CCC-7271620141B1}" type="datetimeFigureOut">
              <a:rPr lang="pl-PL" smtClean="0"/>
              <a:pPr/>
              <a:t>24.11.2020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EF477B7-D242-48F2-80D8-C5939705EDED}" type="slidenum">
              <a:rPr lang="pl-PL" smtClean="0"/>
              <a:pPr/>
              <a:t>‹#›</a:t>
            </a:fld>
            <a:endParaRPr lang="pl-PL"/>
          </a:p>
        </p:txBody>
      </p:sp>
    </p:spTree>
    <p:extLst>
      <p:ext uri="{BB962C8B-B14F-4D97-AF65-F5344CB8AC3E}">
        <p14:creationId xmlns:p14="http://schemas.microsoft.com/office/powerpoint/2010/main" val="915188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01341EBF-5CB4-485A-9CCC-7271620141B1}" type="datetimeFigureOut">
              <a:rPr lang="pl-PL" smtClean="0"/>
              <a:pPr/>
              <a:t>24.11.2020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EF477B7-D242-48F2-80D8-C5939705EDED}" type="slidenum">
              <a:rPr lang="pl-PL" smtClean="0"/>
              <a:pPr/>
              <a:t>‹#›</a:t>
            </a:fld>
            <a:endParaRPr lang="pl-PL"/>
          </a:p>
        </p:txBody>
      </p:sp>
    </p:spTree>
    <p:extLst>
      <p:ext uri="{BB962C8B-B14F-4D97-AF65-F5344CB8AC3E}">
        <p14:creationId xmlns:p14="http://schemas.microsoft.com/office/powerpoint/2010/main" val="761725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341EBF-5CB4-485A-9CCC-7271620141B1}" type="datetimeFigureOut">
              <a:rPr lang="pl-PL" smtClean="0"/>
              <a:pPr/>
              <a:t>24.11.2020</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F477B7-D242-48F2-80D8-C5939705EDED}" type="slidenum">
              <a:rPr lang="pl-PL" smtClean="0"/>
              <a:pPr/>
              <a:t>‹#›</a:t>
            </a:fld>
            <a:endParaRPr lang="pl-PL"/>
          </a:p>
        </p:txBody>
      </p:sp>
    </p:spTree>
    <p:extLst>
      <p:ext uri="{BB962C8B-B14F-4D97-AF65-F5344CB8AC3E}">
        <p14:creationId xmlns:p14="http://schemas.microsoft.com/office/powerpoint/2010/main" val="38046074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rmAutofit fontScale="90000"/>
          </a:bodyPr>
          <a:lstStyle/>
          <a:p>
            <a:r>
              <a:rPr lang="pl-PL" b="1" dirty="0">
                <a:solidFill>
                  <a:schemeClr val="bg1"/>
                </a:solidFill>
              </a:rPr>
              <a:t>ORMIANIE</a:t>
            </a:r>
            <a:br>
              <a:rPr lang="pl-PL" b="1" dirty="0">
                <a:solidFill>
                  <a:schemeClr val="bg1"/>
                </a:solidFill>
              </a:rPr>
            </a:br>
            <a:r>
              <a:rPr lang="pl-PL" b="1" dirty="0">
                <a:solidFill>
                  <a:schemeClr val="bg1"/>
                </a:solidFill>
              </a:rPr>
              <a:t/>
            </a:r>
            <a:br>
              <a:rPr lang="pl-PL" b="1" dirty="0">
                <a:solidFill>
                  <a:schemeClr val="bg1"/>
                </a:solidFill>
              </a:rPr>
            </a:br>
            <a:r>
              <a:rPr lang="pl-PL" dirty="0">
                <a:solidFill>
                  <a:schemeClr val="bg1"/>
                </a:solidFill>
              </a:rPr>
              <a:t>mniejszość etniczna  w Polsce</a:t>
            </a:r>
            <a:r>
              <a:rPr lang="pl-PL" dirty="0"/>
              <a:t/>
            </a:r>
            <a:br>
              <a:rPr lang="pl-PL" dirty="0"/>
            </a:br>
            <a:endParaRPr lang="pl-PL" dirty="0"/>
          </a:p>
        </p:txBody>
      </p:sp>
      <p:sp>
        <p:nvSpPr>
          <p:cNvPr id="3" name="Podtytuł 2"/>
          <p:cNvSpPr>
            <a:spLocks noGrp="1"/>
          </p:cNvSpPr>
          <p:nvPr>
            <p:ph type="subTitle" idx="1"/>
          </p:nvPr>
        </p:nvSpPr>
        <p:spPr>
          <a:xfrm>
            <a:off x="0" y="5143512"/>
            <a:ext cx="9144000" cy="1352544"/>
          </a:xfrm>
        </p:spPr>
        <p:txBody>
          <a:bodyPr>
            <a:normAutofit fontScale="92500" lnSpcReduction="10000"/>
          </a:bodyPr>
          <a:lstStyle/>
          <a:p>
            <a:pPr algn="l"/>
            <a:r>
              <a:rPr lang="pl-PL" b="1" dirty="0"/>
              <a:t>	Lokalni bohaterowie - 	</a:t>
            </a:r>
          </a:p>
          <a:p>
            <a:r>
              <a:rPr lang="pl-PL" b="1" dirty="0"/>
              <a:t>Przemyskie Orlęta</a:t>
            </a:r>
          </a:p>
          <a:p>
            <a:r>
              <a:rPr lang="pl-PL" sz="2000" b="1" dirty="0"/>
              <a:t>						Dominika Skuba, klasa VIII c</a:t>
            </a:r>
            <a:endParaRPr lang="pl-PL" dirty="0"/>
          </a:p>
          <a:p>
            <a:endParaRPr lang="pl-PL" dirty="0"/>
          </a:p>
        </p:txBody>
      </p:sp>
      <p:pic>
        <p:nvPicPr>
          <p:cNvPr id="25602" name="Picture 2" descr="Czy Ministerstwo Kultury ustali nowe barwy flagi Polski? - Wiadomości"/>
          <p:cNvPicPr>
            <a:picLocks noChangeAspect="1" noChangeArrowheads="1"/>
          </p:cNvPicPr>
          <p:nvPr/>
        </p:nvPicPr>
        <p:blipFill>
          <a:blip r:embed="rId2"/>
          <a:srcRect/>
          <a:stretch>
            <a:fillRect/>
          </a:stretch>
        </p:blipFill>
        <p:spPr bwMode="auto">
          <a:xfrm>
            <a:off x="-1" y="0"/>
            <a:ext cx="9144001" cy="5143512"/>
          </a:xfrm>
          <a:prstGeom prst="rect">
            <a:avLst/>
          </a:prstGeom>
          <a:noFill/>
        </p:spPr>
      </p:pic>
    </p:spTree>
    <p:extLst>
      <p:ext uri="{BB962C8B-B14F-4D97-AF65-F5344CB8AC3E}">
        <p14:creationId xmlns:p14="http://schemas.microsoft.com/office/powerpoint/2010/main" val="20939034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0" y="2857496"/>
            <a:ext cx="9144000" cy="4000504"/>
          </a:xfrm>
        </p:spPr>
        <p:txBody>
          <a:bodyPr>
            <a:normAutofit/>
          </a:bodyPr>
          <a:lstStyle/>
          <a:p>
            <a:pPr marL="0" indent="0" algn="ctr">
              <a:buNone/>
            </a:pPr>
            <a:endParaRPr lang="pl-PL" sz="2800" dirty="0"/>
          </a:p>
          <a:p>
            <a:pPr marL="0" indent="0" algn="ctr">
              <a:buNone/>
            </a:pPr>
            <a:r>
              <a:rPr lang="pl-PL" sz="2800" dirty="0"/>
              <a:t>Do służby sanitarnej, zaopatrzeniowej i łączności przyjmowano również ochotniczki. Oprócz obrony mostów, przygotowano również „mobilny” punkt obronny nad Sanem. Był to samochód ciężarowy, na którym zamontowano karabiny maszynowe. Przy jego pomocy planowano zapobiegać przekroczeniom rzeki San.</a:t>
            </a:r>
          </a:p>
        </p:txBody>
      </p:sp>
      <p:sp>
        <p:nvSpPr>
          <p:cNvPr id="41990" name="AutoShape 6" descr="Stanisław Puchalski – Wikipedia, wolna encyklo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41992" name="AutoShape 8" descr="Stanisław Puchalski – Wikipedia, wolna encyklo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44034" name="Picture 2" descr="Konferencja &quot;Zapomniana Wojna. Wojna polsko-ukraińska 1918-1919&quot; | Muzeum  Narodowe Ziemi Przemyskiej"/>
          <p:cNvPicPr>
            <a:picLocks noChangeAspect="1" noChangeArrowheads="1"/>
          </p:cNvPicPr>
          <p:nvPr/>
        </p:nvPicPr>
        <p:blipFill>
          <a:blip r:embed="rId2"/>
          <a:srcRect/>
          <a:stretch>
            <a:fillRect/>
          </a:stretch>
        </p:blipFill>
        <p:spPr bwMode="auto">
          <a:xfrm>
            <a:off x="4357686" y="214290"/>
            <a:ext cx="4637455" cy="2428868"/>
          </a:xfrm>
          <a:prstGeom prst="rect">
            <a:avLst/>
          </a:prstGeom>
          <a:noFill/>
        </p:spPr>
      </p:pic>
      <p:pic>
        <p:nvPicPr>
          <p:cNvPr id="44036" name="Picture 4" descr="Orlęta Przemyskie 1918 - Fundacja TPE"/>
          <p:cNvPicPr>
            <a:picLocks noChangeAspect="1" noChangeArrowheads="1"/>
          </p:cNvPicPr>
          <p:nvPr/>
        </p:nvPicPr>
        <p:blipFill>
          <a:blip r:embed="rId3"/>
          <a:srcRect/>
          <a:stretch>
            <a:fillRect/>
          </a:stretch>
        </p:blipFill>
        <p:spPr bwMode="auto">
          <a:xfrm>
            <a:off x="142844" y="214290"/>
            <a:ext cx="2428892" cy="2428892"/>
          </a:xfrm>
          <a:prstGeom prst="rect">
            <a:avLst/>
          </a:prstGeom>
          <a:noFill/>
        </p:spPr>
      </p:pic>
      <p:pic>
        <p:nvPicPr>
          <p:cNvPr id="7" name="Picture 6" descr="Przemyskie Orlęta” – uczniowie obrońcami Przemyśla - krzywe"/>
          <p:cNvPicPr>
            <a:picLocks noChangeAspect="1" noChangeArrowheads="1"/>
          </p:cNvPicPr>
          <p:nvPr/>
        </p:nvPicPr>
        <p:blipFill>
          <a:blip r:embed="rId4"/>
          <a:srcRect/>
          <a:stretch>
            <a:fillRect/>
          </a:stretch>
        </p:blipFill>
        <p:spPr bwMode="auto">
          <a:xfrm>
            <a:off x="2643174" y="214290"/>
            <a:ext cx="1643074" cy="2428892"/>
          </a:xfrm>
          <a:prstGeom prst="rect">
            <a:avLst/>
          </a:prstGeom>
          <a:noFill/>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0" name="AutoShape 6" descr="Stanisław Puchalski – Wikipedia, wolna encyklo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41992" name="AutoShape 8" descr="Stanisław Puchalski – Wikipedia, wolna encyklopedia"/>
          <p:cNvSpPr>
            <a:spLocks noChangeAspect="1" noChangeArrowheads="1"/>
          </p:cNvSpPr>
          <p:nvPr/>
        </p:nvSpPr>
        <p:spPr bwMode="auto">
          <a:xfrm>
            <a:off x="3357554" y="1857364"/>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8" name="Prostokąt 7"/>
          <p:cNvSpPr/>
          <p:nvPr/>
        </p:nvSpPr>
        <p:spPr>
          <a:xfrm>
            <a:off x="152783" y="162730"/>
            <a:ext cx="8480626" cy="6740307"/>
          </a:xfrm>
          <a:prstGeom prst="rect">
            <a:avLst/>
          </a:prstGeom>
        </p:spPr>
        <p:txBody>
          <a:bodyPr wrap="square" lIns="91440" tIns="45720" rIns="91440" bIns="45720" anchor="t">
            <a:spAutoFit/>
          </a:bodyPr>
          <a:lstStyle/>
          <a:p>
            <a:pPr algn="ctr"/>
            <a:r>
              <a:rPr lang="pl-PL" sz="2400" dirty="0"/>
              <a:t>Niestety, nadszedł rozkaz od znajdującego się w ukraińskiej niewoli gen. Stanisława Puchalskiego. Wzywał do wycofania polskich oddziałów za Rzeszów.</a:t>
            </a:r>
          </a:p>
          <a:p>
            <a:pPr algn="ctr"/>
            <a:r>
              <a:rPr lang="pl-PL" sz="2400" dirty="0"/>
              <a:t>Wtedy kluczową postacią okazał się </a:t>
            </a:r>
          </a:p>
          <a:p>
            <a:pPr algn="ctr"/>
            <a:r>
              <a:rPr lang="pl-PL" sz="2400" b="1" dirty="0"/>
              <a:t>płk Władysław Sikorski </a:t>
            </a:r>
          </a:p>
          <a:p>
            <a:pPr algn="ctr"/>
            <a:endParaRPr lang="pl-PL" sz="2400" b="1" dirty="0"/>
          </a:p>
          <a:p>
            <a:r>
              <a:rPr lang="pl-PL" sz="2400" dirty="0"/>
              <a:t>W przebraniu kolejarskim udało mu się przejść </a:t>
            </a:r>
            <a:br>
              <a:rPr lang="pl-PL" sz="2400" dirty="0"/>
            </a:br>
            <a:r>
              <a:rPr lang="pl-PL" sz="2400" dirty="0"/>
              <a:t>granicę na Sanie istniejącym do dzisiaj mostem </a:t>
            </a:r>
            <a:br>
              <a:rPr lang="pl-PL" sz="2400" dirty="0"/>
            </a:br>
            <a:r>
              <a:rPr lang="pl-PL" sz="2400" dirty="0"/>
              <a:t>kolejowym. Wspólnie z por. Leonem Kozubskim </a:t>
            </a:r>
            <a:br>
              <a:rPr lang="pl-PL" sz="2400" dirty="0"/>
            </a:br>
            <a:r>
              <a:rPr lang="pl-PL" sz="2400" dirty="0"/>
              <a:t>zdecydowali, że odmówią wykonania haniebnego </a:t>
            </a:r>
            <a:br>
              <a:rPr lang="pl-PL" sz="2400" dirty="0"/>
            </a:br>
            <a:r>
              <a:rPr lang="pl-PL" sz="2400" dirty="0"/>
              <a:t>rozkazu. Do dwójki żołnierzy dołączył jeszcze </a:t>
            </a:r>
            <a:br>
              <a:rPr lang="pl-PL" sz="2400" dirty="0"/>
            </a:br>
            <a:r>
              <a:rPr lang="pl-PL" sz="2400" dirty="0"/>
              <a:t>inż. Kazimierz Osiński. </a:t>
            </a:r>
            <a:br>
              <a:rPr lang="pl-PL" sz="2400" dirty="0"/>
            </a:br>
            <a:r>
              <a:rPr lang="pl-PL" sz="2400" dirty="0"/>
              <a:t>Z Ukraińcami ustalono m.in. linię demarkacyjną </a:t>
            </a:r>
            <a:br>
              <a:rPr lang="pl-PL" sz="2400" dirty="0"/>
            </a:br>
            <a:r>
              <a:rPr lang="pl-PL" sz="2400" dirty="0"/>
              <a:t>na Sanie i wymianę jeńców. </a:t>
            </a:r>
          </a:p>
          <a:p>
            <a:endParaRPr lang="pl-PL" sz="2400" dirty="0"/>
          </a:p>
          <a:p>
            <a:endParaRPr lang="pl-PL" sz="2400" dirty="0"/>
          </a:p>
          <a:p>
            <a:r>
              <a:rPr lang="pl-PL" sz="2400" dirty="0"/>
              <a:t>W tym czasie stan polskiej załogi powiększył się do 200 ochotników, </a:t>
            </a:r>
            <a:r>
              <a:rPr lang="pl-PL" sz="2400"/>
              <a:t>w tym ok. 30 oficerów.</a:t>
            </a:r>
            <a:endParaRPr lang="pl-PL" sz="2400">
              <a:cs typeface="Calibri"/>
            </a:endParaRPr>
          </a:p>
        </p:txBody>
      </p:sp>
      <p:pic>
        <p:nvPicPr>
          <p:cNvPr id="46082" name="Picture 2" descr="Władysław Sikorski - Wikipedia"/>
          <p:cNvPicPr>
            <a:picLocks noChangeAspect="1" noChangeArrowheads="1"/>
          </p:cNvPicPr>
          <p:nvPr/>
        </p:nvPicPr>
        <p:blipFill>
          <a:blip r:embed="rId2"/>
          <a:srcRect/>
          <a:stretch>
            <a:fillRect/>
          </a:stretch>
        </p:blipFill>
        <p:spPr bwMode="auto">
          <a:xfrm>
            <a:off x="6808320" y="1407612"/>
            <a:ext cx="2081218" cy="4040012"/>
          </a:xfrm>
          <a:prstGeom prst="rect">
            <a:avLst/>
          </a:prstGeom>
          <a:noFill/>
        </p:spPr>
      </p:pic>
      <p:sp>
        <p:nvSpPr>
          <p:cNvPr id="4" name="pole tekstowe 3">
            <a:extLst>
              <a:ext uri="{FF2B5EF4-FFF2-40B4-BE49-F238E27FC236}">
                <a16:creationId xmlns:a16="http://schemas.microsoft.com/office/drawing/2014/main" xmlns="" id="{BEC0AF89-D04C-44B2-B12B-13609C01D987}"/>
              </a:ext>
            </a:extLst>
          </p:cNvPr>
          <p:cNvSpPr txBox="1"/>
          <p:nvPr/>
        </p:nvSpPr>
        <p:spPr>
          <a:xfrm>
            <a:off x="6805820" y="5444159"/>
            <a:ext cx="23356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a:ea typeface="+mn-lt"/>
                <a:cs typeface="+mn-lt"/>
              </a:rPr>
              <a:t>płk Władysław Sikorski</a:t>
            </a:r>
            <a:endParaRPr lang="pl-PL"/>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0" name="AutoShape 6" descr="Stanisław Puchalski – Wikipedia, wolna encyklo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41992" name="AutoShape 8" descr="Stanisław Puchalski – Wikipedia, wolna encyklopedia"/>
          <p:cNvSpPr>
            <a:spLocks noChangeAspect="1" noChangeArrowheads="1"/>
          </p:cNvSpPr>
          <p:nvPr/>
        </p:nvSpPr>
        <p:spPr bwMode="auto">
          <a:xfrm>
            <a:off x="3357554" y="1857364"/>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8" name="Prostokąt 7"/>
          <p:cNvSpPr/>
          <p:nvPr/>
        </p:nvSpPr>
        <p:spPr>
          <a:xfrm>
            <a:off x="142844" y="142852"/>
            <a:ext cx="9001156" cy="6063198"/>
          </a:xfrm>
          <a:prstGeom prst="rect">
            <a:avLst/>
          </a:prstGeom>
        </p:spPr>
        <p:txBody>
          <a:bodyPr wrap="square">
            <a:spAutoFit/>
          </a:bodyPr>
          <a:lstStyle/>
          <a:p>
            <a:pPr algn="just"/>
            <a:r>
              <a:rPr lang="pl-PL" sz="2800" dirty="0"/>
              <a:t>Do </a:t>
            </a:r>
            <a:r>
              <a:rPr lang="pl-PL" sz="2800" u="sng" dirty="0"/>
              <a:t>10 listopada</a:t>
            </a:r>
            <a:r>
              <a:rPr lang="pl-PL" sz="2800" dirty="0"/>
              <a:t> trwały pojedyncze utarczki z patrolami ukraińskimi, które chciały przebić się przez San.</a:t>
            </a:r>
          </a:p>
          <a:p>
            <a:r>
              <a:rPr lang="pl-PL" sz="2800" u="sng" dirty="0"/>
              <a:t>11 listopada</a:t>
            </a:r>
            <a:r>
              <a:rPr lang="pl-PL" sz="2800" dirty="0"/>
              <a:t> </a:t>
            </a:r>
            <a:r>
              <a:rPr lang="pl-PL" sz="2800" b="1" dirty="0"/>
              <a:t>mjr Julian Stachiewicz </a:t>
            </a:r>
            <a:r>
              <a:rPr lang="pl-PL" sz="2800" dirty="0"/>
              <a:t>wystosował do wojsk ukraińskich ultimatum  z żądaniem opuszczenia Przemyśla do godz. 12. Ukraińcy nie odpowiedzieli. </a:t>
            </a:r>
          </a:p>
          <a:p>
            <a:r>
              <a:rPr lang="pl-PL" sz="2800" dirty="0"/>
              <a:t>W tej sytuacji ruszyło polskie natarcie. </a:t>
            </a:r>
            <a:br>
              <a:rPr lang="pl-PL" sz="2800" dirty="0"/>
            </a:br>
            <a:r>
              <a:rPr lang="pl-PL" sz="2800" dirty="0"/>
              <a:t>Uderzono równocześnie na moście </a:t>
            </a:r>
            <a:br>
              <a:rPr lang="pl-PL" sz="2800" dirty="0"/>
            </a:br>
            <a:r>
              <a:rPr lang="pl-PL" sz="2800" dirty="0"/>
              <a:t>drewnianym, kolejowym, gdzie</a:t>
            </a:r>
            <a:br>
              <a:rPr lang="pl-PL" sz="2800" dirty="0"/>
            </a:br>
            <a:r>
              <a:rPr lang="pl-PL" sz="2800" dirty="0"/>
              <a:t>do działań włączył się pociąg pancerny, </a:t>
            </a:r>
            <a:br>
              <a:rPr lang="pl-PL" sz="2800" dirty="0"/>
            </a:br>
            <a:r>
              <a:rPr lang="pl-PL" sz="2800" dirty="0"/>
              <a:t>a także kładką i brodem Sanu w okolicy </a:t>
            </a:r>
            <a:br>
              <a:rPr lang="pl-PL" sz="2800" dirty="0"/>
            </a:br>
            <a:r>
              <a:rPr lang="pl-PL" sz="2800" dirty="0"/>
              <a:t>Trzech Krzyży.</a:t>
            </a:r>
          </a:p>
          <a:p>
            <a:endParaRPr lang="pl-PL" sz="600" dirty="0"/>
          </a:p>
          <a:p>
            <a:endParaRPr lang="pl-PL" sz="600" dirty="0"/>
          </a:p>
          <a:p>
            <a:endParaRPr lang="pl-PL" sz="600" dirty="0"/>
          </a:p>
          <a:p>
            <a:endParaRPr lang="pl-PL" sz="600" dirty="0"/>
          </a:p>
          <a:p>
            <a:r>
              <a:rPr lang="pl-PL" sz="2800" dirty="0"/>
              <a:t>Do końca dnia Przemyśl został odbity, oddziały ukraińskie wycofały się na </a:t>
            </a:r>
            <a:r>
              <a:rPr lang="pl-PL" sz="2800" dirty="0" err="1"/>
              <a:t>Chyrów</a:t>
            </a:r>
            <a:r>
              <a:rPr lang="pl-PL" sz="2800" dirty="0"/>
              <a:t>. </a:t>
            </a:r>
            <a:r>
              <a:rPr lang="pl-PL" sz="2400" dirty="0"/>
              <a:t> </a:t>
            </a:r>
          </a:p>
        </p:txBody>
      </p:sp>
      <p:pic>
        <p:nvPicPr>
          <p:cNvPr id="47106" name="Picture 2" descr="Bitwa o Przemyśl (11-12 listopada 1918) | TwojaHistoria.pl"/>
          <p:cNvPicPr>
            <a:picLocks noChangeAspect="1" noChangeArrowheads="1"/>
          </p:cNvPicPr>
          <p:nvPr/>
        </p:nvPicPr>
        <p:blipFill>
          <a:blip r:embed="rId3"/>
          <a:srcRect/>
          <a:stretch>
            <a:fillRect/>
          </a:stretch>
        </p:blipFill>
        <p:spPr bwMode="auto">
          <a:xfrm>
            <a:off x="6215074" y="2000240"/>
            <a:ext cx="2774946" cy="2774946"/>
          </a:xfrm>
          <a:prstGeom prst="rect">
            <a:avLst/>
          </a:prstGeom>
          <a:noFill/>
        </p:spPr>
      </p:pic>
      <p:sp>
        <p:nvSpPr>
          <p:cNvPr id="6" name="pole tekstowe 5"/>
          <p:cNvSpPr txBox="1"/>
          <p:nvPr/>
        </p:nvSpPr>
        <p:spPr>
          <a:xfrm>
            <a:off x="6286512" y="4786322"/>
            <a:ext cx="2714644" cy="369332"/>
          </a:xfrm>
          <a:prstGeom prst="rect">
            <a:avLst/>
          </a:prstGeom>
          <a:noFill/>
        </p:spPr>
        <p:txBody>
          <a:bodyPr wrap="square" rtlCol="0">
            <a:spAutoFit/>
          </a:bodyPr>
          <a:lstStyle/>
          <a:p>
            <a:r>
              <a:rPr lang="pl-PL" dirty="0"/>
              <a:t>mjr Julian Stachiewicz </a:t>
            </a: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0" name="AutoShape 6" descr="Stanisław Puchalski – Wikipedia, wolna encyklo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41992" name="AutoShape 8" descr="Stanisław Puchalski – Wikipedia, wolna encyklopedia"/>
          <p:cNvSpPr>
            <a:spLocks noChangeAspect="1" noChangeArrowheads="1"/>
          </p:cNvSpPr>
          <p:nvPr/>
        </p:nvSpPr>
        <p:spPr bwMode="auto">
          <a:xfrm>
            <a:off x="3357554" y="1857364"/>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8" name="Prostokąt 7"/>
          <p:cNvSpPr/>
          <p:nvPr/>
        </p:nvSpPr>
        <p:spPr>
          <a:xfrm>
            <a:off x="0" y="142852"/>
            <a:ext cx="9144000" cy="6494085"/>
          </a:xfrm>
          <a:prstGeom prst="rect">
            <a:avLst/>
          </a:prstGeom>
        </p:spPr>
        <p:txBody>
          <a:bodyPr wrap="square" lIns="91440" tIns="45720" rIns="91440" bIns="45720" anchor="t">
            <a:spAutoFit/>
          </a:bodyPr>
          <a:lstStyle/>
          <a:p>
            <a:pPr algn="ctr"/>
            <a:r>
              <a:rPr lang="pl-PL" sz="2600" dirty="0"/>
              <a:t>Po zajęciu prawobrzeżnej części miasta przez Ukraińców młodzież masowo zgłaszała się do wojska formując kompanie i bataliony. </a:t>
            </a:r>
          </a:p>
          <a:p>
            <a:pPr algn="ctr"/>
            <a:r>
              <a:rPr lang="pl-PL" sz="2600" dirty="0"/>
              <a:t>Kiedy ruszyła ofensywa w celu odzyskania całego miasta, przemyscy uczniowie znający dobrze Przemyśl oddali nieocenione usługi będąc przewodnikami oddziałów krakowskich. Do natarcia użyto oddziałów harcerskich (np. 6 kompanię pod dowództwem harcerza, </a:t>
            </a:r>
            <a:r>
              <a:rPr lang="pl-PL" sz="2600" b="1" dirty="0"/>
              <a:t>podpor.</a:t>
            </a:r>
            <a:r>
              <a:rPr lang="pl-PL" sz="2600" dirty="0"/>
              <a:t> </a:t>
            </a:r>
            <a:r>
              <a:rPr lang="pl-PL" sz="2600" b="1" dirty="0"/>
              <a:t>Stanisław </a:t>
            </a:r>
            <a:r>
              <a:rPr lang="pl-PL" sz="2600" b="1" err="1"/>
              <a:t>Artwińskiego</a:t>
            </a:r>
            <a:r>
              <a:rPr lang="pl-PL" sz="2600" dirty="0"/>
              <a:t>, która walczyła </a:t>
            </a:r>
            <a:br>
              <a:rPr lang="pl-PL" sz="2600" dirty="0"/>
            </a:br>
            <a:r>
              <a:rPr lang="pl-PL" sz="2600" dirty="0"/>
              <a:t>o śródmieście). W czasie zdobywania mostu kolejowego śmiertelnie ranny został harcerz </a:t>
            </a:r>
            <a:r>
              <a:rPr lang="pl-PL" sz="2600" b="1" dirty="0"/>
              <a:t>por. Władysław Kramarz </a:t>
            </a:r>
            <a:r>
              <a:rPr lang="pl-PL" sz="2600" dirty="0"/>
              <a:t>dowódca placówki na moście kolejowym. Bardzo ciężko ranny został też </a:t>
            </a:r>
            <a:r>
              <a:rPr lang="pl-PL" sz="2600" b="1" dirty="0"/>
              <a:t>Ludwik </a:t>
            </a:r>
            <a:r>
              <a:rPr lang="pl-PL" sz="2600" b="1" err="1"/>
              <a:t>Űberall</a:t>
            </a:r>
            <a:r>
              <a:rPr lang="pl-PL" sz="2600" dirty="0"/>
              <a:t>, syn żydowskiego adwokata z Rzeszowa, uczeń VIII klasy gimnazjum. Był on niezwykle lubiany przez kolegów </a:t>
            </a:r>
            <a:br>
              <a:rPr lang="pl-PL" sz="2600" dirty="0"/>
            </a:br>
            <a:r>
              <a:rPr lang="pl-PL" sz="2600" dirty="0"/>
              <a:t>i nauczycieli. Przy forsowaniu mostu szedł na czele oddziału. </a:t>
            </a:r>
            <a:br>
              <a:rPr lang="pl-PL" sz="2600" dirty="0"/>
            </a:br>
            <a:r>
              <a:rPr lang="pl-PL" sz="2600"/>
              <a:t>Zmarł </a:t>
            </a:r>
            <a:r>
              <a:rPr lang="pl-PL" sz="2600" dirty="0"/>
              <a:t>4.12, Leżąc na łożu śmierci jeszcze marzył o udziale </a:t>
            </a:r>
            <a:br>
              <a:rPr lang="pl-PL" sz="2600" dirty="0"/>
            </a:br>
            <a:r>
              <a:rPr lang="pl-PL" sz="2600"/>
              <a:t>w </a:t>
            </a:r>
            <a:r>
              <a:rPr lang="pl-PL" sz="2600" dirty="0"/>
              <a:t>odsieczy Lwowa. Jego ciało spoczęło na cmentarzu żydowskim </a:t>
            </a:r>
            <a:br>
              <a:rPr lang="pl-PL" sz="2600" dirty="0"/>
            </a:br>
            <a:r>
              <a:rPr lang="pl-PL" sz="2600"/>
              <a:t>po </a:t>
            </a:r>
            <a:r>
              <a:rPr lang="pl-PL" sz="2600" dirty="0"/>
              <a:t>wspaniałej demonstracji patriotycznej.</a:t>
            </a:r>
            <a:r>
              <a:rPr lang="pl-PL" sz="2400" dirty="0"/>
              <a:t> </a:t>
            </a: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0" name="AutoShape 6" descr="Stanisław Puchalski – Wikipedia, wolna encyklo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41992" name="AutoShape 8" descr="Stanisław Puchalski – Wikipedia, wolna encyklopedia"/>
          <p:cNvSpPr>
            <a:spLocks noChangeAspect="1" noChangeArrowheads="1"/>
          </p:cNvSpPr>
          <p:nvPr/>
        </p:nvSpPr>
        <p:spPr bwMode="auto">
          <a:xfrm>
            <a:off x="3357554" y="1857364"/>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8" name="Prostokąt 7"/>
          <p:cNvSpPr/>
          <p:nvPr/>
        </p:nvSpPr>
        <p:spPr>
          <a:xfrm>
            <a:off x="142844" y="142852"/>
            <a:ext cx="9001156" cy="7109639"/>
          </a:xfrm>
          <a:prstGeom prst="rect">
            <a:avLst/>
          </a:prstGeom>
        </p:spPr>
        <p:txBody>
          <a:bodyPr wrap="square">
            <a:spAutoFit/>
          </a:bodyPr>
          <a:lstStyle/>
          <a:p>
            <a:pPr algn="ctr"/>
            <a:r>
              <a:rPr lang="pl-PL" sz="2400" dirty="0"/>
              <a:t>W czasie głównego ataku 11.11.1918 r. to przede wszystkim młodzież stanowiła oddział szturmowy, który pod dowództwem </a:t>
            </a:r>
            <a:r>
              <a:rPr lang="pl-PL" sz="2400" b="1" dirty="0"/>
              <a:t>por. </a:t>
            </a:r>
            <a:r>
              <a:rPr lang="pl-PL" sz="2400" b="1" dirty="0" err="1"/>
              <a:t>Bęben-Huragana</a:t>
            </a:r>
            <a:r>
              <a:rPr lang="pl-PL" sz="2400" b="1" dirty="0"/>
              <a:t> </a:t>
            </a:r>
            <a:r>
              <a:rPr lang="pl-PL" sz="2400" dirty="0"/>
              <a:t>zdobyła prawobrzeżny Przemyśl. Część młodych wyruszyła </a:t>
            </a:r>
            <a:br>
              <a:rPr lang="pl-PL" sz="2400" dirty="0"/>
            </a:br>
            <a:r>
              <a:rPr lang="pl-PL" sz="2400" dirty="0"/>
              <a:t>w dniach 18-19.11. pod dowództwem </a:t>
            </a:r>
            <a:r>
              <a:rPr lang="pl-PL" sz="2400" b="1" dirty="0" err="1"/>
              <a:t>ppłk</a:t>
            </a:r>
            <a:r>
              <a:rPr lang="pl-PL" sz="2400" b="1" dirty="0"/>
              <a:t>. Karasiewicza-Tokarzewskiego </a:t>
            </a:r>
            <a:r>
              <a:rPr lang="pl-PL" sz="2400" dirty="0"/>
              <a:t>z odsieczą dla broniącego się Lwowa. </a:t>
            </a:r>
          </a:p>
          <a:p>
            <a:pPr algn="ctr"/>
            <a:r>
              <a:rPr lang="pl-PL" sz="2400" dirty="0"/>
              <a:t>Kiedy w nocy z trzeciego na czwartego listopada Przemyśl został zajęty przez Ukraińców  Harcerze młodsi po 11.11. pełnili służbę pomocniczą niejednokrotnie stojąc na posterunkach ponad 24 godz. Dowozili też żywność, byli łącznikami i kucharzami. Pierwsza Drużyna złożona ze starszych harcerzy pod dowództwem </a:t>
            </a:r>
            <a:r>
              <a:rPr lang="pl-PL" sz="2400" b="1" dirty="0"/>
              <a:t>ks. kapelana J. </a:t>
            </a:r>
            <a:r>
              <a:rPr lang="pl-PL" sz="2400" b="1" dirty="0" err="1"/>
              <a:t>Panasia</a:t>
            </a:r>
            <a:r>
              <a:rPr lang="pl-PL" sz="2400" b="1" dirty="0"/>
              <a:t> </a:t>
            </a:r>
            <a:r>
              <a:rPr lang="pl-PL" sz="2400" dirty="0"/>
              <a:t>również brała udział w walkach o miasto.</a:t>
            </a:r>
          </a:p>
          <a:p>
            <a:pPr algn="ctr"/>
            <a:r>
              <a:rPr lang="pl-PL" sz="2400" dirty="0"/>
              <a:t>Kolejny etap walk polsko - ukraińskich o Przemyśl rozegrał się </a:t>
            </a:r>
            <a:br>
              <a:rPr lang="pl-PL" sz="2400" dirty="0"/>
            </a:br>
            <a:r>
              <a:rPr lang="pl-PL" sz="2400" u="sng" dirty="0"/>
              <a:t>od 19 listopada do 14 grudnia 1918 r</a:t>
            </a:r>
            <a:r>
              <a:rPr lang="pl-PL" sz="2400" dirty="0"/>
              <a:t>. Walki trwały na południe od Przemyśla. Po zajęciu przez Polaków Niżankowic, Fredropola </a:t>
            </a:r>
            <a:br>
              <a:rPr lang="pl-PL" sz="2400" dirty="0"/>
            </a:br>
            <a:r>
              <a:rPr lang="pl-PL" sz="2400" dirty="0"/>
              <a:t>i Kormanic, oddziały ukraińskie wycofały się na południowy brzeg </a:t>
            </a:r>
            <a:r>
              <a:rPr lang="pl-PL" sz="2400" dirty="0" err="1"/>
              <a:t>Wiaru</a:t>
            </a:r>
            <a:r>
              <a:rPr lang="pl-PL" sz="2400" dirty="0"/>
              <a:t>. Największe straty nastąpiły w grudniu, w kompanii </a:t>
            </a:r>
            <a:br>
              <a:rPr lang="pl-PL" sz="2400" dirty="0"/>
            </a:br>
            <a:r>
              <a:rPr lang="pl-PL" sz="2400" b="1" dirty="0"/>
              <a:t>por. </a:t>
            </a:r>
            <a:r>
              <a:rPr lang="pl-PL" sz="2400" b="1" dirty="0" err="1"/>
              <a:t>Doskowskiego</a:t>
            </a:r>
            <a:r>
              <a:rPr lang="pl-PL" sz="2400" b="1" dirty="0"/>
              <a:t> </a:t>
            </a:r>
            <a:r>
              <a:rPr lang="pl-PL" sz="2400" dirty="0"/>
              <a:t>walczącej w okolicy Niżankowic śmierć poniosło wielu uczniów gimnazjum i szkoły kupieckiej. </a:t>
            </a:r>
          </a:p>
          <a:p>
            <a:pPr algn="ctr"/>
            <a:endParaRPr lang="pl-PL" sz="2400" dirty="0"/>
          </a:p>
        </p:txBody>
      </p: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Lektura na weekend: Po trzykroć pierwszy cz. 1 – Kresy24.pl – Wschodnia  Gazeta Codzienna"/>
          <p:cNvPicPr>
            <a:picLocks noChangeAspect="1" noChangeArrowheads="1"/>
          </p:cNvPicPr>
          <p:nvPr/>
        </p:nvPicPr>
        <p:blipFill>
          <a:blip r:embed="rId2"/>
          <a:srcRect/>
          <a:stretch>
            <a:fillRect/>
          </a:stretch>
        </p:blipFill>
        <p:spPr bwMode="auto">
          <a:xfrm>
            <a:off x="3357554" y="1071546"/>
            <a:ext cx="2786082" cy="3980117"/>
          </a:xfrm>
          <a:prstGeom prst="rect">
            <a:avLst/>
          </a:prstGeom>
          <a:noFill/>
        </p:spPr>
      </p:pic>
      <p:sp>
        <p:nvSpPr>
          <p:cNvPr id="6" name="pole tekstowe 5"/>
          <p:cNvSpPr txBox="1"/>
          <p:nvPr/>
        </p:nvSpPr>
        <p:spPr>
          <a:xfrm>
            <a:off x="3286116" y="5000636"/>
            <a:ext cx="2928926" cy="307777"/>
          </a:xfrm>
          <a:prstGeom prst="rect">
            <a:avLst/>
          </a:prstGeom>
          <a:noFill/>
        </p:spPr>
        <p:txBody>
          <a:bodyPr wrap="square" rtlCol="0">
            <a:spAutoFit/>
          </a:bodyPr>
          <a:lstStyle/>
          <a:p>
            <a:r>
              <a:rPr lang="pl-PL" sz="1400" dirty="0" err="1"/>
              <a:t>Ppłk</a:t>
            </a:r>
            <a:r>
              <a:rPr lang="pl-PL" sz="1400" dirty="0"/>
              <a:t>. Michał Tokarzewski-Karaszewicz</a:t>
            </a:r>
          </a:p>
        </p:txBody>
      </p:sp>
      <p:pic>
        <p:nvPicPr>
          <p:cNvPr id="47106" name="Picture 2" descr="Plik:Ksiądz Józef Panaś.jpg – Wikipedia, wolna encyklopedia"/>
          <p:cNvPicPr>
            <a:picLocks noChangeAspect="1" noChangeArrowheads="1"/>
          </p:cNvPicPr>
          <p:nvPr/>
        </p:nvPicPr>
        <p:blipFill>
          <a:blip r:embed="rId3"/>
          <a:srcRect/>
          <a:stretch>
            <a:fillRect/>
          </a:stretch>
        </p:blipFill>
        <p:spPr bwMode="auto">
          <a:xfrm>
            <a:off x="6385285" y="2716484"/>
            <a:ext cx="2500298" cy="3711623"/>
          </a:xfrm>
          <a:prstGeom prst="rect">
            <a:avLst/>
          </a:prstGeom>
          <a:noFill/>
        </p:spPr>
      </p:pic>
      <p:sp>
        <p:nvSpPr>
          <p:cNvPr id="5" name="pole tekstowe 4"/>
          <p:cNvSpPr txBox="1"/>
          <p:nvPr/>
        </p:nvSpPr>
        <p:spPr>
          <a:xfrm>
            <a:off x="6951815" y="6429396"/>
            <a:ext cx="2143140" cy="307777"/>
          </a:xfrm>
          <a:prstGeom prst="rect">
            <a:avLst/>
          </a:prstGeom>
          <a:noFill/>
        </p:spPr>
        <p:txBody>
          <a:bodyPr wrap="square" rtlCol="0">
            <a:spAutoFit/>
          </a:bodyPr>
          <a:lstStyle/>
          <a:p>
            <a:r>
              <a:rPr lang="pl-PL" sz="1400" dirty="0"/>
              <a:t>Ks. Józef </a:t>
            </a:r>
            <a:r>
              <a:rPr lang="pl-PL" sz="1400" dirty="0" err="1"/>
              <a:t>Panaś</a:t>
            </a:r>
            <a:endParaRPr lang="pl-PL" sz="1400" dirty="0"/>
          </a:p>
        </p:txBody>
      </p:sp>
      <p:pic>
        <p:nvPicPr>
          <p:cNvPr id="47108" name="Picture 4" descr="W 90-tą rocznicę walk o Przemyśl w 1918 roku (część II) „PRZEMYSKIE ORLĘTA”  obrońcy polskiego Przemyśla - Miasto Przemyśl"/>
          <p:cNvPicPr>
            <a:picLocks noChangeAspect="1" noChangeArrowheads="1"/>
          </p:cNvPicPr>
          <p:nvPr/>
        </p:nvPicPr>
        <p:blipFill>
          <a:blip r:embed="rId4"/>
          <a:srcRect/>
          <a:stretch>
            <a:fillRect/>
          </a:stretch>
        </p:blipFill>
        <p:spPr bwMode="auto">
          <a:xfrm>
            <a:off x="208722" y="198783"/>
            <a:ext cx="2644584" cy="3857628"/>
          </a:xfrm>
          <a:prstGeom prst="rect">
            <a:avLst/>
          </a:prstGeom>
          <a:noFill/>
        </p:spPr>
      </p:pic>
      <p:sp>
        <p:nvSpPr>
          <p:cNvPr id="7" name="pole tekstowe 6"/>
          <p:cNvSpPr txBox="1"/>
          <p:nvPr/>
        </p:nvSpPr>
        <p:spPr>
          <a:xfrm>
            <a:off x="636104" y="4155802"/>
            <a:ext cx="2571736" cy="307777"/>
          </a:xfrm>
          <a:prstGeom prst="rect">
            <a:avLst/>
          </a:prstGeom>
          <a:noFill/>
        </p:spPr>
        <p:txBody>
          <a:bodyPr wrap="square" rtlCol="0">
            <a:spAutoFit/>
          </a:bodyPr>
          <a:lstStyle/>
          <a:p>
            <a:r>
              <a:rPr lang="pl-PL" sz="1400" dirty="0"/>
              <a:t>Stanisław </a:t>
            </a:r>
            <a:r>
              <a:rPr lang="pl-PL" sz="1400" dirty="0" err="1"/>
              <a:t>Osostowicz</a:t>
            </a:r>
            <a:endParaRPr lang="pl-PL" sz="1400" dirty="0"/>
          </a:p>
        </p:txBody>
      </p:sp>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0" name="AutoShape 6" descr="Stanisław Puchalski – Wikipedia, wolna encyklo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41992" name="AutoShape 8" descr="Stanisław Puchalski – Wikipedia, wolna encyklopedia"/>
          <p:cNvSpPr>
            <a:spLocks noChangeAspect="1" noChangeArrowheads="1"/>
          </p:cNvSpPr>
          <p:nvPr/>
        </p:nvSpPr>
        <p:spPr bwMode="auto">
          <a:xfrm>
            <a:off x="3357554" y="1857364"/>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8" name="Prostokąt 7"/>
          <p:cNvSpPr/>
          <p:nvPr/>
        </p:nvSpPr>
        <p:spPr>
          <a:xfrm>
            <a:off x="142844" y="142852"/>
            <a:ext cx="9001156" cy="6124754"/>
          </a:xfrm>
          <a:prstGeom prst="rect">
            <a:avLst/>
          </a:prstGeom>
        </p:spPr>
        <p:txBody>
          <a:bodyPr wrap="square">
            <a:spAutoFit/>
          </a:bodyPr>
          <a:lstStyle/>
          <a:p>
            <a:pPr algn="ctr"/>
            <a:r>
              <a:rPr lang="pl-PL" sz="2800" dirty="0"/>
              <a:t>Przemyskie Orlęta miały swój udział również w innych epizodach tego okresu. W przełomowym momencie, gdy odradzało się państwo polskie, a polskie środowiska </a:t>
            </a:r>
            <a:br>
              <a:rPr lang="pl-PL" sz="2800" dirty="0"/>
            </a:br>
            <a:r>
              <a:rPr lang="pl-PL" sz="2800" dirty="0"/>
              <a:t>w Przemyślu nie potrafiły dojść do porozumienia, sytuację militarną i polityczną Przemyśla uratowała wtedy polska młodzież. W przełomowym okresie, kiedy decydowały się losy Państwa Polskiego, ścierały się interesy polityczne </a:t>
            </a:r>
            <a:br>
              <a:rPr lang="pl-PL" sz="2800" dirty="0"/>
            </a:br>
            <a:r>
              <a:rPr lang="pl-PL" sz="2800" dirty="0"/>
              <a:t>i własne ambicje, młodzież harcerska stanęła na wysokości zadania, ponieważ kierowała się jedynie patriotyzmem. </a:t>
            </a:r>
          </a:p>
          <a:p>
            <a:pPr algn="ctr"/>
            <a:r>
              <a:rPr lang="pl-PL" sz="2800" dirty="0"/>
              <a:t>Już od 30.10.1918 r. skauci brali udział w rozbrajaniu żołnierzy </a:t>
            </a:r>
            <a:r>
              <a:rPr lang="pl-PL" sz="2800" dirty="0" err="1"/>
              <a:t>austryjackich</a:t>
            </a:r>
            <a:r>
              <a:rPr lang="pl-PL" sz="2800" dirty="0"/>
              <a:t>. </a:t>
            </a:r>
          </a:p>
          <a:p>
            <a:pPr algn="ctr"/>
            <a:r>
              <a:rPr lang="pl-PL" sz="2800" dirty="0"/>
              <a:t>W listopadzie, mimo niebezpiecznej sytuacji, pełnili służbę wartowniczą w obiektach wojskowych i magazynach, opiekowali się rannymi, dowozili żywność i opał. </a:t>
            </a:r>
          </a:p>
        </p:txBody>
      </p:sp>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8" name="AutoShape 6" descr="02- Pogrzeb „Orląt Przemyskich” poległych w bitwie pod Niżankowicami – 18 listopada 1918 r, fot. ze zbiorów MNZ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44040" name="AutoShape 8" descr="02- Pogrzeb „Orląt Przemyskich” poległych w bitwie pod Niżankowicami – 18 listopada 1918 r, fot. ze zbiorów MNZ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44042" name="AutoShape 10" descr="02- Pogrzeb „Orląt Przemyskich” poległych w bitwie pod Niżankowicami – 18 listopada 1918 r, fot. ze zbiorów MNZ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44044" name="AutoShape 12" descr="W 90-tą rocznicę walk o Przemyśl w 1918 roku (część II) „PRZEMYSKIE ORLĘTA”  obrońcy polskiego Przemyśla - Miasto Przemyś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44046" name="AutoShape 14" descr="W 90-tą rocznicę walk o Przemyśl w 1918 roku (część II) „PRZEMYSKIE ORLĘTA”  obrońcy polskiego Przemyśla - Miasto Przemyś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44048" name="AutoShape 16" descr="W 90-tą rocznicę walk o Przemyśl w 1918 roku (część II) „PRZEMYSKIE ORLĘTA”  obrońcy polskiego Przemyśla - Miasto Przemyś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44049" name="Picture 17"/>
          <p:cNvPicPr>
            <a:picLocks noChangeAspect="1" noChangeArrowheads="1"/>
          </p:cNvPicPr>
          <p:nvPr/>
        </p:nvPicPr>
        <p:blipFill>
          <a:blip r:embed="rId2"/>
          <a:srcRect/>
          <a:stretch>
            <a:fillRect/>
          </a:stretch>
        </p:blipFill>
        <p:spPr bwMode="auto">
          <a:xfrm>
            <a:off x="4786314" y="142852"/>
            <a:ext cx="4214842" cy="6318123"/>
          </a:xfrm>
          <a:prstGeom prst="rect">
            <a:avLst/>
          </a:prstGeom>
          <a:noFill/>
          <a:ln w="9525">
            <a:noFill/>
            <a:miter lim="800000"/>
            <a:headEnd/>
            <a:tailEnd/>
          </a:ln>
          <a:effectLst/>
        </p:spPr>
      </p:pic>
      <p:sp>
        <p:nvSpPr>
          <p:cNvPr id="15" name="pole tekstowe 14"/>
          <p:cNvSpPr txBox="1"/>
          <p:nvPr/>
        </p:nvSpPr>
        <p:spPr>
          <a:xfrm>
            <a:off x="4071902" y="6429396"/>
            <a:ext cx="5072098" cy="307777"/>
          </a:xfrm>
          <a:prstGeom prst="rect">
            <a:avLst/>
          </a:prstGeom>
          <a:noFill/>
        </p:spPr>
        <p:txBody>
          <a:bodyPr wrap="square" rtlCol="0">
            <a:spAutoFit/>
          </a:bodyPr>
          <a:lstStyle/>
          <a:p>
            <a:r>
              <a:rPr lang="pl-PL" sz="1400" dirty="0"/>
              <a:t>Pogrzeb „Orląt Przemyskich” poległych w bitwie pod Niżankowicami</a:t>
            </a:r>
          </a:p>
        </p:txBody>
      </p:sp>
      <p:sp>
        <p:nvSpPr>
          <p:cNvPr id="16" name="pole tekstowe 15"/>
          <p:cNvSpPr txBox="1"/>
          <p:nvPr/>
        </p:nvSpPr>
        <p:spPr>
          <a:xfrm>
            <a:off x="214282" y="285728"/>
            <a:ext cx="4429156" cy="6001643"/>
          </a:xfrm>
          <a:prstGeom prst="rect">
            <a:avLst/>
          </a:prstGeom>
          <a:noFill/>
        </p:spPr>
        <p:txBody>
          <a:bodyPr wrap="square" rtlCol="0">
            <a:spAutoFit/>
          </a:bodyPr>
          <a:lstStyle/>
          <a:p>
            <a:pPr algn="ctr"/>
            <a:r>
              <a:rPr lang="pl-PL" sz="2400" dirty="0"/>
              <a:t>Manifestacyjny pogrzeb “Orląt Przemyskich” odbył się w przemyskiej katedrze dnia 16.XII.1918 r. Po żałobnych egzekwiach wyniesiono z kościoła żołnierskie trumny, za którymi kroczyły rodziny poległych i nieprzebrane tłumy mieszkańców miasta. Zwłoki obrońców Przemyśla spoczęły we wspólnym grobie, niektórzy jak Irena </a:t>
            </a:r>
            <a:r>
              <a:rPr lang="pl-PL" sz="2400" dirty="0" err="1"/>
              <a:t>Benschówna</a:t>
            </a:r>
            <a:r>
              <a:rPr lang="pl-PL" sz="2400" dirty="0"/>
              <a:t> zostali pochowani </a:t>
            </a:r>
            <a:br>
              <a:rPr lang="pl-PL" sz="2400" dirty="0"/>
            </a:br>
            <a:r>
              <a:rPr lang="pl-PL" sz="2400" dirty="0"/>
              <a:t>w pobliżu, również na cmentarzu głównym. Kilku lub kilkunastu żołnierzy pochowano w pobliżu kaplicy na cmentarzu </a:t>
            </a:r>
            <a:r>
              <a:rPr lang="pl-PL" sz="2400" dirty="0" err="1"/>
              <a:t>zasańskim</a:t>
            </a:r>
            <a:r>
              <a:rPr lang="pl-PL" sz="2400" dirty="0"/>
              <a:t>.</a:t>
            </a:r>
            <a:r>
              <a:rPr lang="pl-PL" dirty="0"/>
              <a:t> </a:t>
            </a:r>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iastoiludzie.pl/wp-content/uploads/2018/07/fot004.jpg"/>
          <p:cNvPicPr>
            <a:picLocks noChangeAspect="1" noChangeArrowheads="1"/>
          </p:cNvPicPr>
          <p:nvPr/>
        </p:nvPicPr>
        <p:blipFill>
          <a:blip r:embed="rId2"/>
          <a:srcRect/>
          <a:stretch>
            <a:fillRect/>
          </a:stretch>
        </p:blipFill>
        <p:spPr bwMode="auto">
          <a:xfrm>
            <a:off x="357158" y="357166"/>
            <a:ext cx="8215370" cy="6164442"/>
          </a:xfrm>
          <a:prstGeom prst="rect">
            <a:avLst/>
          </a:prstGeom>
          <a:noFill/>
        </p:spPr>
      </p:pic>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0" name="AutoShape 6" descr="Stanisław Puchalski – Wikipedia, wolna encyklo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41992" name="AutoShape 8" descr="Stanisław Puchalski – Wikipedia, wolna encyklopedia"/>
          <p:cNvSpPr>
            <a:spLocks noChangeAspect="1" noChangeArrowheads="1"/>
          </p:cNvSpPr>
          <p:nvPr/>
        </p:nvSpPr>
        <p:spPr bwMode="auto">
          <a:xfrm>
            <a:off x="3357554" y="1857364"/>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8" name="Prostokąt 7"/>
          <p:cNvSpPr/>
          <p:nvPr/>
        </p:nvSpPr>
        <p:spPr>
          <a:xfrm>
            <a:off x="0" y="0"/>
            <a:ext cx="9001156" cy="3046988"/>
          </a:xfrm>
          <a:prstGeom prst="rect">
            <a:avLst/>
          </a:prstGeom>
        </p:spPr>
        <p:txBody>
          <a:bodyPr wrap="square">
            <a:spAutoFit/>
          </a:bodyPr>
          <a:lstStyle/>
          <a:p>
            <a:pPr algn="ctr"/>
            <a:r>
              <a:rPr lang="pl-PL" sz="2400" dirty="0"/>
              <a:t>Pamięć i nazwiska poległych uczniów uwieczniono na ścianach Gimnazjum im. Morawskiego i Liceum Handlowego. Tablice zaginęły </a:t>
            </a:r>
            <a:br>
              <a:rPr lang="pl-PL" sz="2400" dirty="0"/>
            </a:br>
            <a:r>
              <a:rPr lang="pl-PL" sz="2400" dirty="0"/>
              <a:t>w czasie II wojny światowej. </a:t>
            </a:r>
          </a:p>
          <a:p>
            <a:pPr algn="ctr"/>
            <a:r>
              <a:rPr lang="pl-PL" sz="2400" dirty="0"/>
              <a:t>Za wybitne zasługi w walkach o Przemyśl odznaczono Krzyżem Walecznym m.in. </a:t>
            </a:r>
            <a:r>
              <a:rPr lang="pl-PL" sz="2400" b="1" dirty="0"/>
              <a:t>Wilhelma Słabego, Mariana Schultza, Stanisława </a:t>
            </a:r>
            <a:r>
              <a:rPr lang="pl-PL" sz="2400" b="1" dirty="0" err="1"/>
              <a:t>Artwińskiego</a:t>
            </a:r>
            <a:r>
              <a:rPr lang="pl-PL" sz="2400" b="1" dirty="0"/>
              <a:t>, Władysława Kramarza, Tadeusza Kędzierskiego, Wacława Motykę, Stanisława </a:t>
            </a:r>
            <a:r>
              <a:rPr lang="pl-PL" sz="2400" b="1" dirty="0" err="1"/>
              <a:t>Osostowicza</a:t>
            </a:r>
            <a:r>
              <a:rPr lang="pl-PL" sz="2400" b="1" dirty="0"/>
              <a:t>, Alfonsa Różyckiego </a:t>
            </a:r>
            <a:br>
              <a:rPr lang="pl-PL" sz="2400" b="1" dirty="0"/>
            </a:br>
            <a:r>
              <a:rPr lang="pl-PL" sz="2400" b="1" dirty="0"/>
              <a:t>i Józefa Kędzierskiego</a:t>
            </a:r>
            <a:r>
              <a:rPr lang="pl-PL" sz="2400" dirty="0"/>
              <a:t>.</a:t>
            </a:r>
          </a:p>
        </p:txBody>
      </p:sp>
      <p:sp>
        <p:nvSpPr>
          <p:cNvPr id="5" name="pole tekstowe 4"/>
          <p:cNvSpPr txBox="1"/>
          <p:nvPr/>
        </p:nvSpPr>
        <p:spPr>
          <a:xfrm>
            <a:off x="0" y="3000372"/>
            <a:ext cx="6929454" cy="4062651"/>
          </a:xfrm>
          <a:prstGeom prst="rect">
            <a:avLst/>
          </a:prstGeom>
          <a:noFill/>
        </p:spPr>
        <p:txBody>
          <a:bodyPr wrap="square" rtlCol="0">
            <a:spAutoFit/>
          </a:bodyPr>
          <a:lstStyle/>
          <a:p>
            <a:pPr algn="ctr"/>
            <a:r>
              <a:rPr lang="pl-PL" sz="2400" dirty="0"/>
              <a:t>Naczelne Dowództwo Wojska Polskiego oraz Ministerstwo Spraw Wojskowych ustanowiło odznakę “Gwiazda Przemyśla”. Była ona przyznawana za obronę Przemyśla i Ziemi Przemyskiej od 01.09.1918 r. </a:t>
            </a:r>
            <a:br>
              <a:rPr lang="pl-PL" sz="2400" dirty="0"/>
            </a:br>
            <a:r>
              <a:rPr lang="pl-PL" sz="2400" dirty="0"/>
              <a:t>do 16 V 1919 r. Była to piękna odznaka zawieszona na jasnoczerwonej wstążce z kremowymi brzegami. Przedstawiała widok na prawobrzeżny Przemyśl </a:t>
            </a:r>
            <a:br>
              <a:rPr lang="pl-PL" sz="2400" dirty="0"/>
            </a:br>
            <a:r>
              <a:rPr lang="pl-PL" sz="2400" dirty="0"/>
              <a:t>wraz z mostem kolejowym. W górnej części był herb miasta: niedźwiedź z krzyżem. Odznakę wykonał artysta lwowski </a:t>
            </a:r>
            <a:r>
              <a:rPr lang="pl-PL" sz="2400" dirty="0" err="1"/>
              <a:t>Włosiński</a:t>
            </a:r>
            <a:r>
              <a:rPr lang="pl-PL" sz="2400" dirty="0"/>
              <a:t>. </a:t>
            </a:r>
          </a:p>
          <a:p>
            <a:endParaRPr lang="pl-PL" dirty="0"/>
          </a:p>
        </p:txBody>
      </p:sp>
      <p:pic>
        <p:nvPicPr>
          <p:cNvPr id="11270" name="Picture 6" descr="Gwiazda Przemyśla"/>
          <p:cNvPicPr>
            <a:picLocks noChangeAspect="1" noChangeArrowheads="1"/>
          </p:cNvPicPr>
          <p:nvPr/>
        </p:nvPicPr>
        <p:blipFill>
          <a:blip r:embed="rId3"/>
          <a:srcRect/>
          <a:stretch>
            <a:fillRect/>
          </a:stretch>
        </p:blipFill>
        <p:spPr bwMode="auto">
          <a:xfrm>
            <a:off x="7072330" y="2643182"/>
            <a:ext cx="1928794" cy="4098686"/>
          </a:xfrm>
          <a:prstGeom prst="rect">
            <a:avLst/>
          </a:prstGeom>
          <a:noFill/>
        </p:spPr>
      </p:pic>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s://histmag.org/grafika/articles3/gazeta-polska/gazeta-polska-okladka.jpg"/>
          <p:cNvPicPr>
            <a:picLocks noChangeAspect="1" noChangeArrowheads="1"/>
          </p:cNvPicPr>
          <p:nvPr/>
        </p:nvPicPr>
        <p:blipFill>
          <a:blip r:embed="rId2">
            <a:lum bright="37000" contrast="-2000"/>
          </a:blip>
          <a:srcRect/>
          <a:stretch>
            <a:fillRect/>
          </a:stretch>
        </p:blipFill>
        <p:spPr bwMode="auto">
          <a:xfrm>
            <a:off x="0" y="-1"/>
            <a:ext cx="9144000" cy="6862263"/>
          </a:xfrm>
          <a:prstGeom prst="rect">
            <a:avLst/>
          </a:prstGeom>
          <a:noFill/>
        </p:spPr>
      </p:pic>
      <p:sp>
        <p:nvSpPr>
          <p:cNvPr id="3" name="Symbol zastępczy zawartości 2"/>
          <p:cNvSpPr>
            <a:spLocks noGrp="1"/>
          </p:cNvSpPr>
          <p:nvPr>
            <p:ph idx="1"/>
          </p:nvPr>
        </p:nvSpPr>
        <p:spPr>
          <a:xfrm>
            <a:off x="457200" y="1071546"/>
            <a:ext cx="8229600" cy="5500726"/>
          </a:xfrm>
        </p:spPr>
        <p:txBody>
          <a:bodyPr vert="horz" lIns="91440" tIns="45720" rIns="91440" bIns="45720" rtlCol="0" anchor="t">
            <a:normAutofit fontScale="55000" lnSpcReduction="20000"/>
          </a:bodyPr>
          <a:lstStyle/>
          <a:p>
            <a:pPr marL="0" indent="0" algn="ctr">
              <a:buNone/>
            </a:pPr>
            <a:r>
              <a:rPr lang="pl-PL" sz="5100" dirty="0"/>
              <a:t>„</a:t>
            </a:r>
            <a:r>
              <a:rPr lang="pl-PL" sz="5100" b="1" dirty="0"/>
              <a:t>Młodzież przemyska szkół średnich</a:t>
            </a:r>
            <a:br>
              <a:rPr lang="pl-PL" sz="5100" b="1" dirty="0"/>
            </a:br>
            <a:r>
              <a:rPr lang="pl-PL" sz="5100" b="1" dirty="0"/>
              <a:t>żywo odczuwała i współżyła z wypadkami</a:t>
            </a:r>
            <a:br>
              <a:rPr lang="pl-PL" sz="5100" b="1" dirty="0"/>
            </a:br>
            <a:r>
              <a:rPr lang="pl-PL" sz="5100" b="1" dirty="0"/>
              <a:t> i zdarzeniami, jakie na ziemiach polskich rozgrywały się w czasie wielkiej wojny i walk legionowych. </a:t>
            </a:r>
          </a:p>
          <a:p>
            <a:pPr marL="0" indent="0" algn="ctr">
              <a:buNone/>
            </a:pPr>
            <a:r>
              <a:rPr lang="pl-PL" sz="5100" b="1" dirty="0"/>
              <a:t>W szeregach harcerskich przysposabiała się do zadań, które ją czekały. Ramy tej organizacji jednak niezupełnie wystarczały, wobec bliskości walki i wobec śledzenia młodzieży, przez K-</a:t>
            </a:r>
            <a:r>
              <a:rPr lang="pl-PL" sz="5100" b="1" dirty="0" err="1"/>
              <a:t>stelle</a:t>
            </a:r>
            <a:r>
              <a:rPr lang="pl-PL" sz="5100" b="1" dirty="0"/>
              <a:t>.</a:t>
            </a:r>
          </a:p>
          <a:p>
            <a:pPr marL="0" indent="0" algn="ctr">
              <a:buNone/>
            </a:pPr>
            <a:r>
              <a:rPr lang="pl-PL" sz="5100" b="1" dirty="0"/>
              <a:t>Toteż młodzież szkół średnich utworzyła za inicjatywą </a:t>
            </a:r>
            <a:r>
              <a:rPr lang="pl-PL" sz="5100" b="1" dirty="0" err="1"/>
              <a:t>ś.p</a:t>
            </a:r>
            <a:r>
              <a:rPr lang="pl-PL" sz="5100" b="1" dirty="0"/>
              <a:t>. Stanisława </a:t>
            </a:r>
            <a:r>
              <a:rPr lang="pl-PL" sz="5100" b="1" dirty="0" err="1"/>
              <a:t>Osostowicza</a:t>
            </a:r>
            <a:r>
              <a:rPr lang="pl-PL" sz="5100" b="1" dirty="0"/>
              <a:t>, Stanisława Nowosielskiego, </a:t>
            </a:r>
            <a:r>
              <a:rPr lang="pl-PL" sz="5100" b="1" dirty="0" err="1"/>
              <a:t>ś.p</a:t>
            </a:r>
            <a:r>
              <a:rPr lang="pl-PL" sz="5100" b="1" dirty="0"/>
              <a:t>. Wacława Motyki, Józefa </a:t>
            </a:r>
            <a:r>
              <a:rPr lang="pl-PL" sz="5100" b="1" dirty="0" err="1"/>
              <a:t>Follprechta</a:t>
            </a:r>
            <a:r>
              <a:rPr lang="pl-PL" sz="5100" b="1" dirty="0"/>
              <a:t> i Leona Kisiela tajną organizację wojskową, dnia 17 sierpnia 1917 r. (…)”</a:t>
            </a:r>
            <a:endParaRPr lang="pl-PL" sz="4400" b="1" dirty="0"/>
          </a:p>
          <a:p>
            <a:pPr>
              <a:buNone/>
            </a:pPr>
            <a:r>
              <a:rPr lang="pl-PL" dirty="0"/>
              <a:t>						</a:t>
            </a:r>
            <a:endParaRPr lang="pl-PL" sz="2000" dirty="0"/>
          </a:p>
          <a:p>
            <a:pPr>
              <a:buNone/>
            </a:pPr>
            <a:endParaRPr lang="pl-PL" sz="2000" b="1" dirty="0"/>
          </a:p>
          <a:p>
            <a:pPr>
              <a:buNone/>
            </a:pPr>
            <a:r>
              <a:rPr lang="pl-PL" sz="2000" b="1" dirty="0"/>
              <a:t>					     </a:t>
            </a:r>
            <a:r>
              <a:rPr lang="pl-PL" sz="2200" b="1" dirty="0"/>
              <a:t>  </a:t>
            </a:r>
            <a:r>
              <a:rPr lang="pl-PL" sz="2900" b="1" dirty="0"/>
              <a:t>T. </a:t>
            </a:r>
            <a:r>
              <a:rPr lang="pl-PL" sz="2900" b="1" dirty="0" err="1"/>
              <a:t>Osostowicz</a:t>
            </a:r>
            <a:r>
              <a:rPr lang="pl-PL" sz="2900" b="1" dirty="0"/>
              <a:t>  </a:t>
            </a:r>
            <a:r>
              <a:rPr lang="pl-PL" sz="2900" b="1" i="1" dirty="0"/>
              <a:t>„Bohaterscy uczniowie”</a:t>
            </a:r>
            <a:endParaRPr lang="pl-PL" b="1" dirty="0"/>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0" name="AutoShape 6" descr="Stanisław Puchalski – Wikipedia, wolna encyklo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41992" name="AutoShape 8" descr="Stanisław Puchalski – Wikipedia, wolna encyklopedia"/>
          <p:cNvSpPr>
            <a:spLocks noChangeAspect="1" noChangeArrowheads="1"/>
          </p:cNvSpPr>
          <p:nvPr/>
        </p:nvSpPr>
        <p:spPr bwMode="auto">
          <a:xfrm>
            <a:off x="3357554" y="1857364"/>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8" name="Prostokąt 7"/>
          <p:cNvSpPr/>
          <p:nvPr/>
        </p:nvSpPr>
        <p:spPr>
          <a:xfrm>
            <a:off x="142844" y="142852"/>
            <a:ext cx="9001156" cy="6740307"/>
          </a:xfrm>
          <a:prstGeom prst="rect">
            <a:avLst/>
          </a:prstGeom>
        </p:spPr>
        <p:txBody>
          <a:bodyPr wrap="square">
            <a:spAutoFit/>
          </a:bodyPr>
          <a:lstStyle/>
          <a:p>
            <a:pPr algn="ctr"/>
            <a:r>
              <a:rPr lang="pl-PL" sz="2400" dirty="0"/>
              <a:t>Jeżeli chodzi o stosunki polsko – ukraińskie w tym czasie, </a:t>
            </a:r>
            <a:br>
              <a:rPr lang="pl-PL" sz="2400" dirty="0"/>
            </a:br>
            <a:r>
              <a:rPr lang="pl-PL" sz="2400" dirty="0"/>
              <a:t>to z opowiadań prababć i dostępnej prasy można wywnioskować, </a:t>
            </a:r>
            <a:br>
              <a:rPr lang="pl-PL" sz="2400" dirty="0"/>
            </a:br>
            <a:r>
              <a:rPr lang="pl-PL" sz="2400" dirty="0"/>
              <a:t>że początkowo nie wyglądały one źle. Zwłaszcza, gdy URN odwołała sądy doraźne, mieszkańcy miasta swobodnie przemieszczali się </a:t>
            </a:r>
            <a:br>
              <a:rPr lang="pl-PL" sz="2400" dirty="0"/>
            </a:br>
            <a:r>
              <a:rPr lang="pl-PL" sz="2400" dirty="0"/>
              <a:t>z jednego brzegu Sanu na drugi, wspólnie chowano zmarłych, opiekowano się chorymi, utrzymywano stosunki towarzyskie. </a:t>
            </a:r>
            <a:br>
              <a:rPr lang="pl-PL" sz="2400" dirty="0"/>
            </a:br>
            <a:r>
              <a:rPr lang="pl-PL" sz="2400" dirty="0"/>
              <a:t>Gen. Puchalski po uwolnieniu z niewoli nie miał żadnych zastrzeżeń co do sposobu traktowania go. Wielu Ukraińców, nie chciało mieć nic wspólnego ze zbrodniczymi poczynaniami rodaków i wręcz uwalniali aresztowanych Polaków, czy pomagali im zbiec, ratując od śmierci. </a:t>
            </a:r>
          </a:p>
          <a:p>
            <a:pPr algn="ctr"/>
            <a:r>
              <a:rPr lang="pl-PL" sz="2400" dirty="0"/>
              <a:t>Ukraińcy mieli swoje racje, chcieli stworzyć niepodległe państwo obejmujące ziemie, gdzie mieszkało ich bardzo wielu. Historycy oceniają, że to błędne posunięcia ukraińskich polityków i władz kościelnych doprowadziły do nienawiści i mordów na ludności polskiej, a potem spowodowały krwawy odwet. Gdyby nie przedstawiono Polaków jako ciemiężycieli narodu ukraińskiego i szukano politycznych sposobów podziału Galicji np. wg kryterium ludnościowego, cała historia mogła potoczyć się zupełnie inaczej.</a:t>
            </a: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p:cNvSpPr txBox="1"/>
          <p:nvPr/>
        </p:nvSpPr>
        <p:spPr>
          <a:xfrm>
            <a:off x="2214546" y="6215082"/>
            <a:ext cx="4572032" cy="307777"/>
          </a:xfrm>
          <a:prstGeom prst="rect">
            <a:avLst/>
          </a:prstGeom>
          <a:noFill/>
        </p:spPr>
        <p:txBody>
          <a:bodyPr wrap="square" rtlCol="0">
            <a:spAutoFit/>
          </a:bodyPr>
          <a:lstStyle/>
          <a:p>
            <a:pPr algn="ctr"/>
            <a:r>
              <a:rPr lang="pl-PL" sz="1400" dirty="0"/>
              <a:t>Pomnik Orląt Przemyskich – Przemyśl</a:t>
            </a:r>
            <a:endParaRPr lang="pl-PL" dirty="0"/>
          </a:p>
        </p:txBody>
      </p:sp>
      <p:pic>
        <p:nvPicPr>
          <p:cNvPr id="48132" name="Picture 4" descr="Ilustracja"/>
          <p:cNvPicPr>
            <a:picLocks noChangeAspect="1" noChangeArrowheads="1"/>
          </p:cNvPicPr>
          <p:nvPr/>
        </p:nvPicPr>
        <p:blipFill>
          <a:blip r:embed="rId2"/>
          <a:srcRect/>
          <a:stretch>
            <a:fillRect/>
          </a:stretch>
        </p:blipFill>
        <p:spPr bwMode="auto">
          <a:xfrm>
            <a:off x="285720" y="214290"/>
            <a:ext cx="8611002" cy="6000792"/>
          </a:xfrm>
          <a:prstGeom prst="rect">
            <a:avLst/>
          </a:prstGeom>
          <a:noFill/>
        </p:spPr>
      </p:pic>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42910" y="500042"/>
            <a:ext cx="7743852" cy="878345"/>
          </a:xfrm>
        </p:spPr>
        <p:txBody>
          <a:bodyPr>
            <a:normAutofit/>
          </a:bodyPr>
          <a:lstStyle/>
          <a:p>
            <a:r>
              <a:rPr lang="pl-PL" dirty="0"/>
              <a:t>BIBLIOGRAFIA</a:t>
            </a:r>
          </a:p>
        </p:txBody>
      </p:sp>
      <p:sp>
        <p:nvSpPr>
          <p:cNvPr id="3" name="Podtytuł 2"/>
          <p:cNvSpPr>
            <a:spLocks noGrp="1"/>
          </p:cNvSpPr>
          <p:nvPr>
            <p:ph type="subTitle" idx="1"/>
          </p:nvPr>
        </p:nvSpPr>
        <p:spPr>
          <a:xfrm>
            <a:off x="1357290" y="2143116"/>
            <a:ext cx="6215106" cy="4429156"/>
          </a:xfrm>
        </p:spPr>
        <p:txBody>
          <a:bodyPr>
            <a:noAutofit/>
          </a:bodyPr>
          <a:lstStyle/>
          <a:p>
            <a:r>
              <a:rPr lang="pl-PL" sz="2800" i="1" u="sng" dirty="0" err="1">
                <a:solidFill>
                  <a:schemeClr val="tx1"/>
                </a:solidFill>
              </a:rPr>
              <a:t>Ipn.gov.pl</a:t>
            </a:r>
            <a:endParaRPr lang="pl-PL" sz="2800" i="1" u="sng" dirty="0">
              <a:solidFill>
                <a:schemeClr val="tx1"/>
              </a:solidFill>
            </a:endParaRPr>
          </a:p>
          <a:p>
            <a:r>
              <a:rPr lang="pl-PL" sz="2800" i="1" u="sng" dirty="0" err="1">
                <a:solidFill>
                  <a:schemeClr val="tx1"/>
                </a:solidFill>
              </a:rPr>
              <a:t>przemysl.pl</a:t>
            </a:r>
            <a:r>
              <a:rPr lang="pl-PL" sz="2800" i="1" u="sng" dirty="0">
                <a:solidFill>
                  <a:schemeClr val="tx1"/>
                </a:solidFill>
              </a:rPr>
              <a:t> </a:t>
            </a:r>
          </a:p>
          <a:p>
            <a:r>
              <a:rPr lang="pl-PL" sz="2800" i="1" u="sng" dirty="0">
                <a:solidFill>
                  <a:schemeClr val="tx1"/>
                </a:solidFill>
              </a:rPr>
              <a:t>nowiny24.pl</a:t>
            </a:r>
          </a:p>
          <a:p>
            <a:r>
              <a:rPr lang="pl-PL" sz="2800" i="1" u="sng" dirty="0" err="1">
                <a:solidFill>
                  <a:schemeClr val="tx1"/>
                </a:solidFill>
              </a:rPr>
              <a:t>pl.wikipedia.org</a:t>
            </a:r>
            <a:endParaRPr lang="pl-PL" sz="2800" i="1" u="sng" dirty="0">
              <a:solidFill>
                <a:schemeClr val="tx1"/>
              </a:solidFill>
            </a:endParaRPr>
          </a:p>
          <a:p>
            <a:r>
              <a:rPr lang="pl-PL" sz="2800" i="1" u="sng" dirty="0" err="1">
                <a:solidFill>
                  <a:schemeClr val="tx1"/>
                </a:solidFill>
              </a:rPr>
              <a:t>dzieje.pl</a:t>
            </a:r>
            <a:endParaRPr lang="pl-PL" sz="2800" i="1" u="sng" dirty="0">
              <a:solidFill>
                <a:schemeClr val="tx1"/>
              </a:solidFill>
            </a:endParaRPr>
          </a:p>
          <a:p>
            <a:r>
              <a:rPr lang="pl-PL" sz="2800" i="1" u="sng" dirty="0">
                <a:solidFill>
                  <a:schemeClr val="tx1"/>
                </a:solidFill>
              </a:rPr>
              <a:t>kresy24.pl</a:t>
            </a:r>
          </a:p>
          <a:p>
            <a:r>
              <a:rPr lang="pl-PL" sz="2800" i="1" u="sng" dirty="0" err="1">
                <a:solidFill>
                  <a:schemeClr val="tx1"/>
                </a:solidFill>
              </a:rPr>
              <a:t>miastoiludzie.pl</a:t>
            </a:r>
            <a:endParaRPr lang="pl-PL" sz="2800" i="1" u="sng" dirty="0">
              <a:solidFill>
                <a:schemeClr val="tx1"/>
              </a:solidFill>
            </a:endParaRPr>
          </a:p>
        </p:txBody>
      </p:sp>
      <p:sp>
        <p:nvSpPr>
          <p:cNvPr id="1026" name="AutoShape 2" descr="Irena Bentschówna – poległa pod Niżankowicami w dniu 13 XII 1918 r., fot. ze zbiorów MNZ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028" name="AutoShape 4" descr="Irena Bentschówna – poległa pod Niżankowicami w dniu 13 XII 1918 r., fot. ze zbiorów MNZ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Tree>
    <p:extLst>
      <p:ext uri="{BB962C8B-B14F-4D97-AF65-F5344CB8AC3E}">
        <p14:creationId xmlns:p14="http://schemas.microsoft.com/office/powerpoint/2010/main" val="204041122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AutoShape 2" descr="01- Grupa uczniów Gimnazjum na Zasaniu – obrońców Przemyśla, pierwszy od lewej stoi Marian Schultz, fot. ze zbiorów prywatnych M. Dum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40964" name="AutoShape 4" descr="01- Grupa uczniów Gimnazjum na Zasaniu – obrońców Przemyśla, pierwszy od lewej stoi Marian Schultz, fot. ze zbiorów prywatnych M. Dum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40966" name="AutoShape 6" descr="01- Grupa uczniów Gimnazjum na Zasaniu – obrońców Przemyśla, pierwszy od lewej stoi Marian Schultz, fot. ze zbiorów prywatnych M. Dum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40968" name="AutoShape 8" descr="01- Grupa uczniów Gimnazjum na Zasaniu – obrońców Przemyśla, pierwszy od lewej stoi Marian Schultz, fot. ze zbiorów prywatnych M. Dum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40969" name="Picture 9"/>
          <p:cNvPicPr>
            <a:picLocks noChangeAspect="1" noChangeArrowheads="1"/>
          </p:cNvPicPr>
          <p:nvPr/>
        </p:nvPicPr>
        <p:blipFill>
          <a:blip r:embed="rId2"/>
          <a:srcRect/>
          <a:stretch>
            <a:fillRect/>
          </a:stretch>
        </p:blipFill>
        <p:spPr bwMode="auto">
          <a:xfrm>
            <a:off x="357158" y="428604"/>
            <a:ext cx="8496506" cy="5500726"/>
          </a:xfrm>
          <a:prstGeom prst="rect">
            <a:avLst/>
          </a:prstGeom>
          <a:noFill/>
          <a:ln w="9525">
            <a:noFill/>
            <a:miter lim="800000"/>
            <a:headEnd/>
            <a:tailEnd/>
          </a:ln>
          <a:effectLst/>
        </p:spPr>
      </p:pic>
      <p:sp>
        <p:nvSpPr>
          <p:cNvPr id="10" name="pole tekstowe 9"/>
          <p:cNvSpPr txBox="1"/>
          <p:nvPr/>
        </p:nvSpPr>
        <p:spPr>
          <a:xfrm>
            <a:off x="500034" y="5929330"/>
            <a:ext cx="8358246" cy="369332"/>
          </a:xfrm>
          <a:prstGeom prst="rect">
            <a:avLst/>
          </a:prstGeom>
          <a:noFill/>
        </p:spPr>
        <p:txBody>
          <a:bodyPr wrap="square" rtlCol="0">
            <a:spAutoFit/>
          </a:bodyPr>
          <a:lstStyle/>
          <a:p>
            <a:r>
              <a:rPr lang="pl-PL" i="1" dirty="0"/>
              <a:t>Grupa uczniów Gimnazjum na Zasaniu – obrońców Przemyśla</a:t>
            </a:r>
            <a:endParaRPr lang="pl-PL" dirty="0"/>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0" y="0"/>
            <a:ext cx="7286644" cy="6858000"/>
          </a:xfrm>
        </p:spPr>
        <p:txBody>
          <a:bodyPr>
            <a:normAutofit/>
          </a:bodyPr>
          <a:lstStyle/>
          <a:p>
            <a:pPr marL="0" indent="0" algn="ctr">
              <a:buNone/>
            </a:pPr>
            <a:r>
              <a:rPr lang="pl-PL" sz="2800" dirty="0"/>
              <a:t>Pierwszego listopada 1918 r. w Przemyślu została obalona władza zaborców. Ale o polskość Przemyśla trzeba było jeszcze długo walczyć. Ogromną rolę w tej walce odegrała przemyska młodzież, czyli </a:t>
            </a:r>
          </a:p>
          <a:p>
            <a:pPr marL="0" indent="0" algn="ctr">
              <a:buNone/>
            </a:pPr>
            <a:r>
              <a:rPr lang="pl-PL" sz="2800" b="1" dirty="0"/>
              <a:t>Przemyskie Orlęta</a:t>
            </a:r>
            <a:r>
              <a:rPr lang="pl-PL" sz="2800" dirty="0"/>
              <a:t>.</a:t>
            </a:r>
          </a:p>
          <a:p>
            <a:pPr marL="0" indent="0" algn="ctr">
              <a:buNone/>
            </a:pPr>
            <a:r>
              <a:rPr lang="pl-PL" sz="2800" dirty="0"/>
              <a:t>Po obaleniu władzy zaborców i powołaniu lokalnego rządu, w skład którego weszli przedstawiciele społeczności polskiej, ukraińskiej i żydowskiej.</a:t>
            </a:r>
          </a:p>
          <a:p>
            <a:pPr marL="0" indent="0" algn="ctr">
              <a:buNone/>
            </a:pPr>
            <a:r>
              <a:rPr lang="pl-PL" sz="2800" dirty="0"/>
              <a:t>Tuż przed wybuchem I wojny światowej prawie 47 % mieszkańców Przemyśla było wyznania rzymsko-katolickiego, prawie 30 % wyznania mojżeszowego,</a:t>
            </a:r>
            <a:br>
              <a:rPr lang="pl-PL" sz="2800" dirty="0"/>
            </a:br>
            <a:r>
              <a:rPr lang="pl-PL" sz="2800" dirty="0"/>
              <a:t>a 22 % grecko-katolickiego.</a:t>
            </a:r>
          </a:p>
        </p:txBody>
      </p:sp>
      <p:pic>
        <p:nvPicPr>
          <p:cNvPr id="39938" name="Picture 2" descr="1 listopada 2018 – Ks.Tadeusz Isakowicz-Zaleski"/>
          <p:cNvPicPr>
            <a:picLocks noChangeAspect="1" noChangeArrowheads="1"/>
          </p:cNvPicPr>
          <p:nvPr/>
        </p:nvPicPr>
        <p:blipFill>
          <a:blip r:embed="rId2"/>
          <a:srcRect/>
          <a:stretch>
            <a:fillRect/>
          </a:stretch>
        </p:blipFill>
        <p:spPr bwMode="auto">
          <a:xfrm>
            <a:off x="7046843" y="571488"/>
            <a:ext cx="2057400" cy="2857500"/>
          </a:xfrm>
          <a:prstGeom prst="rect">
            <a:avLst/>
          </a:prstGeom>
          <a:noFill/>
        </p:spPr>
      </p:pic>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98782" y="142852"/>
            <a:ext cx="6281532" cy="6486548"/>
          </a:xfrm>
        </p:spPr>
        <p:txBody>
          <a:bodyPr vert="horz" lIns="91440" tIns="45720" rIns="91440" bIns="45720" rtlCol="0" anchor="t">
            <a:normAutofit fontScale="77500" lnSpcReduction="20000"/>
          </a:bodyPr>
          <a:lstStyle/>
          <a:p>
            <a:pPr marL="0" indent="0" algn="ctr">
              <a:buNone/>
            </a:pPr>
            <a:r>
              <a:rPr lang="pl-PL" sz="2800" dirty="0"/>
              <a:t>Już </a:t>
            </a:r>
            <a:r>
              <a:rPr lang="pl-PL" sz="2800" u="sng" dirty="0"/>
              <a:t>1 listopada</a:t>
            </a:r>
            <a:r>
              <a:rPr lang="pl-PL" sz="2800" dirty="0"/>
              <a:t> grupa polskich skautów, pod dowództwem </a:t>
            </a:r>
            <a:r>
              <a:rPr lang="pl-PL" sz="2800" b="1" dirty="0"/>
              <a:t>por. Marka</a:t>
            </a:r>
            <a:r>
              <a:rPr lang="pl-PL" sz="2800" dirty="0"/>
              <a:t>, zajęła dworzec kolejowy </a:t>
            </a:r>
            <a:br>
              <a:rPr lang="pl-PL" sz="2800" dirty="0"/>
            </a:br>
            <a:r>
              <a:rPr lang="pl-PL" sz="2800"/>
              <a:t>w </a:t>
            </a:r>
            <a:r>
              <a:rPr lang="pl-PL" sz="2800" dirty="0"/>
              <a:t>Przemyślu.</a:t>
            </a:r>
          </a:p>
          <a:p>
            <a:pPr marL="0" indent="0" algn="ctr">
              <a:buNone/>
            </a:pPr>
            <a:endParaRPr lang="pl-PL" sz="2800" dirty="0">
              <a:cs typeface="Calibri"/>
            </a:endParaRPr>
          </a:p>
          <a:p>
            <a:pPr marL="0" indent="0" algn="ctr">
              <a:buNone/>
            </a:pPr>
            <a:endParaRPr lang="pl-PL" sz="2800" dirty="0">
              <a:cs typeface="Calibri"/>
            </a:endParaRPr>
          </a:p>
          <a:p>
            <a:pPr marL="0" indent="0" algn="ctr">
              <a:buNone/>
            </a:pPr>
            <a:endParaRPr lang="pl-PL" sz="2800" dirty="0">
              <a:cs typeface="Calibri"/>
            </a:endParaRPr>
          </a:p>
          <a:p>
            <a:pPr marL="0" indent="0" algn="ctr">
              <a:buNone/>
            </a:pPr>
            <a:endParaRPr lang="pl-PL" sz="2800" dirty="0">
              <a:cs typeface="Calibri"/>
            </a:endParaRPr>
          </a:p>
          <a:p>
            <a:pPr marL="0" indent="0" algn="ctr">
              <a:buNone/>
            </a:pPr>
            <a:endParaRPr lang="pl-PL" sz="2800" dirty="0">
              <a:cs typeface="Calibri"/>
            </a:endParaRPr>
          </a:p>
          <a:p>
            <a:pPr marL="0" indent="0" algn="ctr">
              <a:buNone/>
            </a:pPr>
            <a:endParaRPr lang="pl-PL" sz="2800" dirty="0">
              <a:cs typeface="Calibri"/>
            </a:endParaRPr>
          </a:p>
          <a:p>
            <a:pPr marL="0" indent="0" algn="ctr">
              <a:buNone/>
            </a:pPr>
            <a:endParaRPr lang="pl-PL" sz="2800" dirty="0">
              <a:cs typeface="Calibri"/>
            </a:endParaRPr>
          </a:p>
          <a:p>
            <a:pPr marL="0" indent="0" algn="ctr">
              <a:buNone/>
            </a:pPr>
            <a:endParaRPr lang="pl-PL" sz="2800" dirty="0">
              <a:cs typeface="Calibri"/>
            </a:endParaRPr>
          </a:p>
          <a:p>
            <a:pPr marL="0" indent="0" algn="ctr">
              <a:buNone/>
            </a:pPr>
            <a:endParaRPr lang="pl-PL" sz="2800" dirty="0"/>
          </a:p>
          <a:p>
            <a:pPr marL="0" indent="0" algn="ctr">
              <a:buNone/>
            </a:pPr>
            <a:r>
              <a:rPr lang="pl-PL" sz="2800" dirty="0"/>
              <a:t>Dzięki temu zabezpieczono miasto przed napływem </a:t>
            </a:r>
            <a:r>
              <a:rPr lang="pl-PL" sz="2800"/>
              <a:t>wojsk niemieckich, austriackich i ukraińskich. </a:t>
            </a:r>
            <a:r>
              <a:rPr lang="pl-PL" sz="2800" dirty="0"/>
              <a:t/>
            </a:r>
            <a:br>
              <a:rPr lang="pl-PL" sz="2800" dirty="0"/>
            </a:br>
            <a:r>
              <a:rPr lang="pl-PL" sz="2800"/>
              <a:t>Nie </a:t>
            </a:r>
            <a:r>
              <a:rPr lang="pl-PL" sz="2800" dirty="0"/>
              <a:t>dopuszczono do zatrzymania się w Przemyślu transportów wojskowych wracających z frontu wschodniego, z żołnierzami innych narodowości.</a:t>
            </a:r>
          </a:p>
          <a:p>
            <a:pPr marL="0" indent="0" algn="ctr">
              <a:buNone/>
            </a:pPr>
            <a:r>
              <a:rPr lang="pl-PL" sz="2800" dirty="0"/>
              <a:t>W walkach zginął legionista, członek Harcerskiego Klubu Sportowego “ Czuwaj ” 18-letni </a:t>
            </a:r>
            <a:r>
              <a:rPr lang="pl-PL" sz="2800" b="1" dirty="0"/>
              <a:t>Adam Kończy</a:t>
            </a:r>
            <a:r>
              <a:rPr lang="pl-PL" sz="2800" dirty="0"/>
              <a:t>. Był pierwszym, który poległ w obronie Przemyśla.</a:t>
            </a:r>
          </a:p>
        </p:txBody>
      </p:sp>
      <p:pic>
        <p:nvPicPr>
          <p:cNvPr id="39938" name="Picture 2" descr="1 listopada 2018 – Ks.Tadeusz Isakowicz-Zaleski"/>
          <p:cNvPicPr>
            <a:picLocks noChangeAspect="1" noChangeArrowheads="1"/>
          </p:cNvPicPr>
          <p:nvPr/>
        </p:nvPicPr>
        <p:blipFill>
          <a:blip r:embed="rId2"/>
          <a:srcRect/>
          <a:stretch>
            <a:fillRect/>
          </a:stretch>
        </p:blipFill>
        <p:spPr bwMode="auto">
          <a:xfrm>
            <a:off x="6748670" y="1041729"/>
            <a:ext cx="2057400" cy="2857500"/>
          </a:xfrm>
          <a:prstGeom prst="rect">
            <a:avLst/>
          </a:prstGeom>
          <a:noFill/>
        </p:spPr>
      </p:pic>
      <p:pic>
        <p:nvPicPr>
          <p:cNvPr id="48132" name="Picture 4" descr="Walczył o Przemyśl i Westerplatte, umarł w katowni UB. Tragiczne losy  majora Mieczysława Słabego"/>
          <p:cNvPicPr>
            <a:picLocks noChangeAspect="1" noChangeArrowheads="1"/>
          </p:cNvPicPr>
          <p:nvPr/>
        </p:nvPicPr>
        <p:blipFill>
          <a:blip r:embed="rId3"/>
          <a:srcRect/>
          <a:stretch>
            <a:fillRect/>
          </a:stretch>
        </p:blipFill>
        <p:spPr bwMode="auto">
          <a:xfrm>
            <a:off x="519717" y="1015933"/>
            <a:ext cx="5514303" cy="2877972"/>
          </a:xfrm>
          <a:prstGeom prst="rect">
            <a:avLst/>
          </a:prstGeom>
          <a:noFill/>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0" y="288235"/>
            <a:ext cx="6100161" cy="6261653"/>
          </a:xfrm>
        </p:spPr>
        <p:txBody>
          <a:bodyPr vert="horz" lIns="91440" tIns="45720" rIns="91440" bIns="45720" rtlCol="0" anchor="t">
            <a:normAutofit fontScale="85000" lnSpcReduction="10000"/>
          </a:bodyPr>
          <a:lstStyle/>
          <a:p>
            <a:pPr marL="0" indent="0" algn="ctr">
              <a:buNone/>
            </a:pPr>
            <a:r>
              <a:rPr lang="pl-PL" sz="2800" dirty="0"/>
              <a:t>Niestety, znajdujące się wtedy w Przemyślu regularne jednostki wojskowe nie były jednolicie zorganizowane, wręcz mówiono </a:t>
            </a:r>
            <a:br>
              <a:rPr lang="pl-PL" sz="2800" dirty="0"/>
            </a:br>
            <a:r>
              <a:rPr lang="pl-PL" sz="2800" dirty="0"/>
              <a:t>o dzikiej demobilizacji. Organizacje niepodległościowe nie podporządkowały się generałowi. </a:t>
            </a:r>
            <a:endParaRPr lang="pl-PL"/>
          </a:p>
          <a:p>
            <a:pPr marL="0" indent="0" algn="ctr">
              <a:buNone/>
            </a:pPr>
            <a:r>
              <a:rPr lang="pl-PL" sz="2800" dirty="0"/>
              <a:t/>
            </a:r>
            <a:br>
              <a:rPr lang="pl-PL" sz="2800" dirty="0"/>
            </a:br>
            <a:r>
              <a:rPr lang="pl-PL" sz="2800" dirty="0"/>
              <a:t>W Przemyślu działało wprawdzie kilka organizacji wojskowych, jednak wszystkie miały charakter polityczny. </a:t>
            </a:r>
            <a:endParaRPr lang="pl-PL"/>
          </a:p>
          <a:p>
            <a:pPr marL="0" indent="0" algn="ctr">
              <a:buNone/>
            </a:pPr>
            <a:endParaRPr lang="pl-PL" sz="2800" dirty="0"/>
          </a:p>
          <a:p>
            <a:pPr marL="0" indent="0" algn="ctr">
              <a:buNone/>
            </a:pPr>
            <a:r>
              <a:rPr lang="pl-PL" sz="2800" dirty="0"/>
              <a:t>Taka sytuacja doprowadziła do zamachu stanu ze strony ukraińskiej ludności. W nocy z </a:t>
            </a:r>
            <a:r>
              <a:rPr lang="pl-PL" sz="2800" u="sng" dirty="0"/>
              <a:t>3 na 4 listopada</a:t>
            </a:r>
            <a:r>
              <a:rPr lang="pl-PL" sz="2800" dirty="0"/>
              <a:t> aresztowano </a:t>
            </a:r>
            <a:r>
              <a:rPr lang="pl-PL" sz="2800" b="1" dirty="0"/>
              <a:t>gen. Puchalskiego </a:t>
            </a:r>
            <a:br>
              <a:rPr lang="pl-PL" sz="2800" b="1" dirty="0"/>
            </a:br>
            <a:r>
              <a:rPr lang="pl-PL" sz="2800" dirty="0"/>
              <a:t>i sporo polskich żołnierzy. Ukraińcy zajęli prawobrzeżną część Przemyśla oraz kilka miejscowości znajdujących się na prawym brzegu Sanu.</a:t>
            </a:r>
          </a:p>
        </p:txBody>
      </p:sp>
      <p:pic>
        <p:nvPicPr>
          <p:cNvPr id="41988" name="Picture 4" descr="Obrona Lwowa"/>
          <p:cNvPicPr>
            <a:picLocks noChangeAspect="1" noChangeArrowheads="1"/>
          </p:cNvPicPr>
          <p:nvPr/>
        </p:nvPicPr>
        <p:blipFill>
          <a:blip r:embed="rId2"/>
          <a:srcRect/>
          <a:stretch>
            <a:fillRect/>
          </a:stretch>
        </p:blipFill>
        <p:spPr bwMode="auto">
          <a:xfrm>
            <a:off x="6571494" y="288235"/>
            <a:ext cx="2085489" cy="2857520"/>
          </a:xfrm>
          <a:prstGeom prst="rect">
            <a:avLst/>
          </a:prstGeom>
          <a:noFill/>
        </p:spPr>
      </p:pic>
      <p:sp>
        <p:nvSpPr>
          <p:cNvPr id="41990" name="AutoShape 6" descr="Stanisław Puchalski – Wikipedia, wolna encyklo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41992" name="AutoShape 8" descr="Stanisław Puchalski – Wikipedia, wolna encyklo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41994" name="Picture 10" descr="Stanisław Puchalski – Wikipedia, wolna encyklopedia"/>
          <p:cNvPicPr>
            <a:picLocks noChangeAspect="1" noChangeArrowheads="1"/>
          </p:cNvPicPr>
          <p:nvPr/>
        </p:nvPicPr>
        <p:blipFill>
          <a:blip r:embed="rId3"/>
          <a:srcRect/>
          <a:stretch>
            <a:fillRect/>
          </a:stretch>
        </p:blipFill>
        <p:spPr bwMode="auto">
          <a:xfrm>
            <a:off x="6388395" y="3237055"/>
            <a:ext cx="2417675" cy="2865402"/>
          </a:xfrm>
          <a:prstGeom prst="rect">
            <a:avLst/>
          </a:prstGeom>
          <a:noFill/>
        </p:spPr>
      </p:pic>
      <p:sp>
        <p:nvSpPr>
          <p:cNvPr id="9" name="pole tekstowe 8"/>
          <p:cNvSpPr txBox="1"/>
          <p:nvPr/>
        </p:nvSpPr>
        <p:spPr>
          <a:xfrm>
            <a:off x="6656750" y="6101404"/>
            <a:ext cx="2000232" cy="307777"/>
          </a:xfrm>
          <a:prstGeom prst="rect">
            <a:avLst/>
          </a:prstGeom>
          <a:noFill/>
        </p:spPr>
        <p:txBody>
          <a:bodyPr wrap="square" rtlCol="0">
            <a:spAutoFit/>
          </a:bodyPr>
          <a:lstStyle/>
          <a:p>
            <a:r>
              <a:rPr lang="pl-PL" sz="1400" dirty="0"/>
              <a:t>Gen. Stanisław Puchalski</a:t>
            </a:r>
            <a:endParaRPr lang="pl-PL" dirty="0"/>
          </a:p>
        </p:txBody>
      </p:sp>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0" y="118628"/>
            <a:ext cx="5406887" cy="6689676"/>
          </a:xfrm>
        </p:spPr>
        <p:txBody>
          <a:bodyPr vert="horz" lIns="91440" tIns="45720" rIns="91440" bIns="45720" rtlCol="0" anchor="t">
            <a:normAutofit fontScale="85000" lnSpcReduction="20000"/>
          </a:bodyPr>
          <a:lstStyle/>
          <a:p>
            <a:pPr marL="0" indent="0" algn="ctr">
              <a:buNone/>
            </a:pPr>
            <a:r>
              <a:rPr lang="pl-PL" sz="2800" dirty="0"/>
              <a:t>Lewobrzeżnej części Przemyśla, czyli Zasania, broniła młodzież polska, czyli </a:t>
            </a:r>
            <a:r>
              <a:rPr lang="pl-PL" sz="2800" b="1" dirty="0">
                <a:solidFill>
                  <a:srgbClr val="FF0000"/>
                </a:solidFill>
              </a:rPr>
              <a:t>Przemyskie Orlęta</a:t>
            </a:r>
            <a:r>
              <a:rPr lang="pl-PL" sz="2800" dirty="0"/>
              <a:t>, jak ją później nazwano.</a:t>
            </a:r>
            <a:endParaRPr lang="pl-PL"/>
          </a:p>
          <a:p>
            <a:pPr marL="0" indent="0" algn="ctr">
              <a:buNone/>
            </a:pPr>
            <a:endParaRPr lang="pl-PL" sz="2800" dirty="0">
              <a:cs typeface="Calibri"/>
            </a:endParaRPr>
          </a:p>
          <a:p>
            <a:pPr marL="0" indent="0" algn="ctr">
              <a:buNone/>
            </a:pPr>
            <a:r>
              <a:rPr lang="pl-PL" sz="2800" dirty="0"/>
              <a:t>Pierwszy pułk złożony z polskiej młodzieży zaczął budować </a:t>
            </a:r>
            <a:r>
              <a:rPr lang="pl-PL" sz="2800" b="1" dirty="0"/>
              <a:t>por. Leon Kozubski</a:t>
            </a:r>
            <a:r>
              <a:rPr lang="pl-PL" sz="2800" dirty="0"/>
              <a:t>, instruktor skautowy ze Lwowa. Oddział powstawał na terenie opuszczonych koszar, przy dzisiejszej </a:t>
            </a:r>
            <a:br>
              <a:rPr lang="pl-PL" sz="2800" dirty="0"/>
            </a:br>
            <a:r>
              <a:rPr lang="pl-PL" sz="2800" dirty="0"/>
              <a:t>ulicy 29 Listopada. </a:t>
            </a:r>
            <a:endParaRPr lang="pl-PL" sz="2800" dirty="0">
              <a:cs typeface="Calibri"/>
            </a:endParaRPr>
          </a:p>
          <a:p>
            <a:pPr marL="0" indent="0" algn="ctr">
              <a:buNone/>
            </a:pPr>
            <a:endParaRPr lang="pl-PL" sz="2800" dirty="0">
              <a:cs typeface="Calibri"/>
            </a:endParaRPr>
          </a:p>
          <a:p>
            <a:pPr marL="0" indent="0" algn="ctr">
              <a:buNone/>
            </a:pPr>
            <a:r>
              <a:rPr lang="pl-PL" sz="2800" dirty="0"/>
              <a:t>Kozubski, wspólnie z innymi </a:t>
            </a:r>
            <a:br>
              <a:rPr lang="pl-PL" sz="2800" dirty="0"/>
            </a:br>
            <a:r>
              <a:rPr lang="pl-PL" sz="2800" dirty="0"/>
              <a:t>oficerami, organizował warty</a:t>
            </a:r>
            <a:br>
              <a:rPr lang="pl-PL" sz="2800" dirty="0"/>
            </a:br>
            <a:r>
              <a:rPr lang="pl-PL" sz="2800" dirty="0"/>
              <a:t> przy obiektach na Zasaniu. </a:t>
            </a:r>
            <a:endParaRPr lang="pl-PL" sz="2800" dirty="0">
              <a:cs typeface="Calibri"/>
            </a:endParaRPr>
          </a:p>
          <a:p>
            <a:pPr marL="0" indent="0" algn="ctr">
              <a:buNone/>
            </a:pPr>
            <a:r>
              <a:rPr lang="pl-PL" sz="2800" dirty="0"/>
              <a:t>Jego żołnierze strzegli koszar,</a:t>
            </a:r>
            <a:br>
              <a:rPr lang="pl-PL" sz="2800" dirty="0"/>
            </a:br>
            <a:r>
              <a:rPr lang="pl-PL" sz="2800" dirty="0"/>
              <a:t>szpitala powszechnego, magazynów amunicji oraz mostów. Łącznie udało się zorganizować 60 ochotników.</a:t>
            </a:r>
            <a:endParaRPr lang="pl-PL" sz="2800" dirty="0">
              <a:cs typeface="Calibri"/>
            </a:endParaRPr>
          </a:p>
        </p:txBody>
      </p:sp>
      <p:sp>
        <p:nvSpPr>
          <p:cNvPr id="41990" name="AutoShape 6" descr="Stanisław Puchalski – Wikipedia, wolna encyklo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41992" name="AutoShape 8" descr="Stanisław Puchalski – Wikipedia, wolna encyklo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43010" name="Picture 2" descr="Młodzi przemyślanie w dniu wymarszu oddziałów przemyskich na front polsko-bolszewicki w roku 1920, fot. ze zbiorów MNZP."/>
          <p:cNvPicPr>
            <a:picLocks noChangeAspect="1" noChangeArrowheads="1"/>
          </p:cNvPicPr>
          <p:nvPr/>
        </p:nvPicPr>
        <p:blipFill>
          <a:blip r:embed="rId2"/>
          <a:srcRect/>
          <a:stretch>
            <a:fillRect/>
          </a:stretch>
        </p:blipFill>
        <p:spPr bwMode="auto">
          <a:xfrm>
            <a:off x="5341661" y="4501799"/>
            <a:ext cx="3514076" cy="2130100"/>
          </a:xfrm>
          <a:prstGeom prst="rect">
            <a:avLst/>
          </a:prstGeom>
          <a:noFill/>
        </p:spPr>
      </p:pic>
      <p:pic>
        <p:nvPicPr>
          <p:cNvPr id="2" name="Obraz 3" descr="Obraz zawierający zdjęcie, stare, mężczyzna, pojazd&#10;&#10;Opis wygenerowany automatycznie">
            <a:extLst>
              <a:ext uri="{FF2B5EF4-FFF2-40B4-BE49-F238E27FC236}">
                <a16:creationId xmlns:a16="http://schemas.microsoft.com/office/drawing/2014/main" xmlns="" id="{E100C16D-87DA-40E1-BD89-2AA0143B3D35}"/>
              </a:ext>
            </a:extLst>
          </p:cNvPr>
          <p:cNvPicPr>
            <a:picLocks noChangeAspect="1"/>
          </p:cNvPicPr>
          <p:nvPr/>
        </p:nvPicPr>
        <p:blipFill>
          <a:blip r:embed="rId3"/>
          <a:stretch>
            <a:fillRect/>
          </a:stretch>
        </p:blipFill>
        <p:spPr>
          <a:xfrm>
            <a:off x="5409201" y="117772"/>
            <a:ext cx="2768387" cy="4127734"/>
          </a:xfrm>
          <a:prstGeom prst="rect">
            <a:avLst/>
          </a:prstGeom>
        </p:spPr>
      </p:pic>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0" y="214290"/>
            <a:ext cx="9144000" cy="1357322"/>
          </a:xfrm>
        </p:spPr>
        <p:txBody>
          <a:bodyPr>
            <a:normAutofit/>
          </a:bodyPr>
          <a:lstStyle/>
          <a:p>
            <a:pPr marL="0" indent="0" algn="ctr">
              <a:buNone/>
            </a:pPr>
            <a:r>
              <a:rPr lang="pl-PL" sz="2400" dirty="0"/>
              <a:t>Ukraińcy zaatakowali </a:t>
            </a:r>
            <a:r>
              <a:rPr lang="pl-PL" sz="2400" u="sng" dirty="0"/>
              <a:t>4 listopada</a:t>
            </a:r>
            <a:r>
              <a:rPr lang="pl-PL" sz="2400" dirty="0"/>
              <a:t>, ok. godz. 4 rano. </a:t>
            </a:r>
          </a:p>
          <a:p>
            <a:pPr marL="0" indent="0" algn="ctr">
              <a:buNone/>
            </a:pPr>
            <a:r>
              <a:rPr lang="pl-PL" sz="2400" dirty="0"/>
              <a:t>Rozbroili polskie placówki i opanowali miasto. Zaatakowali Zasanie, jednak ich szturm powstrzymali wartownicy strzegący mostów. </a:t>
            </a:r>
          </a:p>
        </p:txBody>
      </p:sp>
      <p:sp>
        <p:nvSpPr>
          <p:cNvPr id="41990" name="AutoShape 6" descr="Stanisław Puchalski – Wikipedia, wolna encyklo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41992" name="AutoShape 8" descr="Stanisław Puchalski – Wikipedia, wolna encyklo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45060" name="AutoShape 4" descr="Irena Bentschówna – poległa pod Niżankowicami w dniu 13 XII 1918 r., fot. ze zbiorów MNZ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7" name="Picture 2" descr="http://www2.kki.pl/pioinf/przemysl/dzieje/pomnik_orlat/obrona/pom2j.jpg"/>
          <p:cNvPicPr>
            <a:picLocks noChangeAspect="1" noChangeArrowheads="1"/>
          </p:cNvPicPr>
          <p:nvPr/>
        </p:nvPicPr>
        <p:blipFill>
          <a:blip r:embed="rId2"/>
          <a:srcRect/>
          <a:stretch>
            <a:fillRect/>
          </a:stretch>
        </p:blipFill>
        <p:spPr bwMode="auto">
          <a:xfrm>
            <a:off x="6072198" y="1714488"/>
            <a:ext cx="2947247" cy="3857652"/>
          </a:xfrm>
          <a:prstGeom prst="rect">
            <a:avLst/>
          </a:prstGeom>
          <a:noFill/>
        </p:spPr>
      </p:pic>
      <p:sp>
        <p:nvSpPr>
          <p:cNvPr id="8" name="Prostokąt 7"/>
          <p:cNvSpPr/>
          <p:nvPr/>
        </p:nvSpPr>
        <p:spPr>
          <a:xfrm>
            <a:off x="0" y="1428736"/>
            <a:ext cx="6072198" cy="5262979"/>
          </a:xfrm>
          <a:prstGeom prst="rect">
            <a:avLst/>
          </a:prstGeom>
        </p:spPr>
        <p:txBody>
          <a:bodyPr wrap="square">
            <a:spAutoFit/>
          </a:bodyPr>
          <a:lstStyle/>
          <a:p>
            <a:pPr algn="ctr"/>
            <a:r>
              <a:rPr lang="pl-PL" sz="2400" dirty="0"/>
              <a:t>W nocy z </a:t>
            </a:r>
            <a:r>
              <a:rPr lang="pl-PL" sz="2400" u="sng" dirty="0"/>
              <a:t>3 na 4 listopada</a:t>
            </a:r>
            <a:r>
              <a:rPr lang="pl-PL" sz="2400" dirty="0"/>
              <a:t> </a:t>
            </a:r>
            <a:br>
              <a:rPr lang="pl-PL" sz="2400" dirty="0"/>
            </a:br>
            <a:r>
              <a:rPr lang="pl-PL" sz="2400" dirty="0"/>
              <a:t>młodzi obrońcy dowodzeni przez </a:t>
            </a:r>
            <a:br>
              <a:rPr lang="pl-PL" sz="2400" dirty="0"/>
            </a:br>
            <a:r>
              <a:rPr lang="pl-PL" sz="2400" b="1" dirty="0"/>
              <a:t>por. Henryka Bębna - </a:t>
            </a:r>
            <a:r>
              <a:rPr lang="pl-PL" sz="2400" b="1" dirty="0" err="1"/>
              <a:t>Huragana</a:t>
            </a:r>
            <a:r>
              <a:rPr lang="pl-PL" sz="2400" dirty="0"/>
              <a:t>, </a:t>
            </a:r>
          </a:p>
          <a:p>
            <a:pPr algn="ctr"/>
            <a:r>
              <a:rPr lang="pl-PL" sz="2400" dirty="0"/>
              <a:t>ogniem z karabinów maszynowych </a:t>
            </a:r>
            <a:br>
              <a:rPr lang="pl-PL" sz="2400" dirty="0"/>
            </a:br>
            <a:r>
              <a:rPr lang="pl-PL" sz="2400" dirty="0"/>
              <a:t>przeciwstawili się próbom zajęcia Zasania przez wojska ukraińskie</a:t>
            </a:r>
            <a:r>
              <a:rPr lang="pl-PL" sz="1600" dirty="0"/>
              <a:t>. </a:t>
            </a:r>
          </a:p>
          <a:p>
            <a:pPr algn="ctr"/>
            <a:r>
              <a:rPr lang="pl-PL" sz="2400" dirty="0"/>
              <a:t>Trzej bohaterowie z II Gimnazjum na Zasaniu: </a:t>
            </a:r>
            <a:r>
              <a:rPr lang="pl-PL" sz="2400" b="1" dirty="0"/>
              <a:t>Wiącek, Twaróg i Guzek </a:t>
            </a:r>
            <a:r>
              <a:rPr lang="pl-PL" sz="2400" dirty="0"/>
              <a:t>usunęli zamki z armat ukraińskich, przez co bardzo ułatwili przeprawę przez San i w konsekwencji zdobycie Starego Miasta.</a:t>
            </a:r>
          </a:p>
          <a:p>
            <a:pPr algn="ctr"/>
            <a:r>
              <a:rPr lang="pl-PL" sz="2400" dirty="0"/>
              <a:t>W obronie stacji kolejowej poległa jedna dziewczyna legionistka, sanitariuszka, pochodząca z poznańskiego </a:t>
            </a:r>
            <a:r>
              <a:rPr lang="pl-PL" sz="2400" b="1" dirty="0"/>
              <a:t>Irena </a:t>
            </a:r>
            <a:r>
              <a:rPr lang="pl-PL" sz="2400" b="1" dirty="0" err="1"/>
              <a:t>Benschówna</a:t>
            </a:r>
            <a:r>
              <a:rPr lang="pl-PL" sz="2400" dirty="0"/>
              <a:t>.</a:t>
            </a:r>
          </a:p>
        </p:txBody>
      </p:sp>
      <p:sp>
        <p:nvSpPr>
          <p:cNvPr id="9" name="pole tekstowe 8"/>
          <p:cNvSpPr txBox="1"/>
          <p:nvPr/>
        </p:nvSpPr>
        <p:spPr>
          <a:xfrm>
            <a:off x="6072198" y="5572140"/>
            <a:ext cx="2928958" cy="369332"/>
          </a:xfrm>
          <a:prstGeom prst="rect">
            <a:avLst/>
          </a:prstGeom>
          <a:noFill/>
        </p:spPr>
        <p:txBody>
          <a:bodyPr wrap="square" rtlCol="0">
            <a:spAutoFit/>
          </a:bodyPr>
          <a:lstStyle/>
          <a:p>
            <a:r>
              <a:rPr lang="pl-PL" dirty="0"/>
              <a:t>Por. Henryk Bęben-Huragan</a:t>
            </a: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0" y="357166"/>
            <a:ext cx="9144000" cy="2571768"/>
          </a:xfrm>
        </p:spPr>
        <p:txBody>
          <a:bodyPr>
            <a:normAutofit/>
          </a:bodyPr>
          <a:lstStyle/>
          <a:p>
            <a:pPr marL="0" indent="0" algn="ctr">
              <a:buNone/>
            </a:pPr>
            <a:r>
              <a:rPr lang="pl-PL" sz="2800" dirty="0"/>
              <a:t>Dowódca tej obrony zawarł z Ukraińcami sześciogodzinny rozejm. </a:t>
            </a:r>
          </a:p>
          <a:p>
            <a:pPr marL="0" indent="0" algn="ctr">
              <a:buNone/>
            </a:pPr>
            <a:r>
              <a:rPr lang="pl-PL" sz="2800" dirty="0"/>
              <a:t>Ten czas pozwolił na uzupełnienie składów polskich obrońców. Doszli zbiegli z miasta żołnierze, kolejni gimnazjaliści, starsi mieszkańcy zwolnieni ze służby wojskowej. </a:t>
            </a:r>
          </a:p>
          <a:p>
            <a:pPr marL="0" indent="0" algn="ctr">
              <a:buNone/>
            </a:pPr>
            <a:endParaRPr lang="pl-PL" sz="2800" dirty="0"/>
          </a:p>
        </p:txBody>
      </p:sp>
      <p:sp>
        <p:nvSpPr>
          <p:cNvPr id="41990" name="AutoShape 6" descr="Stanisław Puchalski – Wikipedia, wolna encyklo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41992" name="AutoShape 8" descr="Stanisław Puchalski – Wikipedia, wolna encyklo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45058" name="Picture 2" descr="Most Orląt Przemyskich, pl. Konstytucji 3 Maja, Przemyśl - zdjęcia"/>
          <p:cNvPicPr>
            <a:picLocks noChangeAspect="1" noChangeArrowheads="1"/>
          </p:cNvPicPr>
          <p:nvPr/>
        </p:nvPicPr>
        <p:blipFill>
          <a:blip r:embed="rId2"/>
          <a:srcRect/>
          <a:stretch>
            <a:fillRect/>
          </a:stretch>
        </p:blipFill>
        <p:spPr bwMode="auto">
          <a:xfrm>
            <a:off x="1571604" y="2776750"/>
            <a:ext cx="6215106" cy="3873501"/>
          </a:xfrm>
          <a:prstGeom prst="rect">
            <a:avLst/>
          </a:prstGeom>
          <a:noFill/>
        </p:spPr>
      </p:pic>
      <p:sp>
        <p:nvSpPr>
          <p:cNvPr id="45060" name="AutoShape 4" descr="Irena Bentschówna – poległa pod Niżankowicami w dniu 13 XII 1918 r., fot. ze zbiorów MNZ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Tree>
  </p:cSld>
  <p:clrMapOvr>
    <a:masterClrMapping/>
  </p:clrMapOvr>
  <p:transition spd="slow">
    <p:fade/>
  </p:transition>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747</TotalTime>
  <Words>587</Words>
  <Application>Microsoft Office PowerPoint</Application>
  <PresentationFormat>Pokaz na ekranie (4:3)</PresentationFormat>
  <Paragraphs>100</Paragraphs>
  <Slides>22</Slides>
  <Notes>6</Notes>
  <HiddenSlides>0</HiddenSlides>
  <MMClips>0</MMClips>
  <ScaleCrop>false</ScaleCrop>
  <HeadingPairs>
    <vt:vector size="4" baseType="variant">
      <vt:variant>
        <vt:lpstr>Motyw</vt:lpstr>
      </vt:variant>
      <vt:variant>
        <vt:i4>1</vt:i4>
      </vt:variant>
      <vt:variant>
        <vt:lpstr>Tytuły slajdów</vt:lpstr>
      </vt:variant>
      <vt:variant>
        <vt:i4>22</vt:i4>
      </vt:variant>
    </vt:vector>
  </HeadingPairs>
  <TitlesOfParts>
    <vt:vector size="23" baseType="lpstr">
      <vt:lpstr>Motyw pakietu Office</vt:lpstr>
      <vt:lpstr>ORMIANIE  mniejszość etniczna  w Polsce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BIBLIOGRAFIA</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Tatarzy – mniejszość etniczna  w Polsce.</dc:title>
  <dc:creator>Dominika Skuba</dc:creator>
  <cp:lastModifiedBy>Lenovo</cp:lastModifiedBy>
  <cp:revision>238</cp:revision>
  <dcterms:created xsi:type="dcterms:W3CDTF">2020-11-07T19:09:24Z</dcterms:created>
  <dcterms:modified xsi:type="dcterms:W3CDTF">2020-11-24T19:58:33Z</dcterms:modified>
</cp:coreProperties>
</file>