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9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01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14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01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13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2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72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70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03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87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76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0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7303-67FA-4655-8306-9CBC80BE9D51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5FD4-09B3-485D-B019-22A613C7E2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74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„A gdy wolności nadszedł czas…”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61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7974"/>
            <a:ext cx="4477023" cy="91122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Juliusz Słowacki (1809-1849)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92959" y="230189"/>
            <a:ext cx="10515600" cy="58080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Rzeszowskie pomniki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1255" y="230189"/>
            <a:ext cx="1901717" cy="103036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428672" y="1576032"/>
            <a:ext cx="8553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wieszcza narodowego Juliusza Słowackiego znajduje się w </a:t>
            </a:r>
            <a:r>
              <a:rPr lang="pl-PL" dirty="0"/>
              <a:t>Parku Miejskim  </a:t>
            </a:r>
            <a:r>
              <a:rPr lang="pl-PL" dirty="0" smtClean="0"/>
              <a:t>przy ulicy Dąbrowskiego.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odsłonięto w 2002 r</a:t>
            </a:r>
            <a:r>
              <a:rPr lang="pl-PL" dirty="0"/>
              <a:t>. Twórcą jego był Piotr Kida, rzeszowski rzeźbiarz i pedagog</a:t>
            </a:r>
            <a:r>
              <a:rPr lang="pl-PL" dirty="0" smtClean="0"/>
              <a:t>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upamiętnia wielkiego poetę i patriotę, który zasłynął z takich dzieł jak: m.in</a:t>
            </a:r>
            <a:r>
              <a:rPr lang="pl-PL" dirty="0"/>
              <a:t>. „</a:t>
            </a:r>
            <a:r>
              <a:rPr lang="pl-PL" dirty="0" smtClean="0"/>
              <a:t>Balladyna”, </a:t>
            </a:r>
            <a:r>
              <a:rPr lang="pl-PL" dirty="0"/>
              <a:t>„</a:t>
            </a:r>
            <a:r>
              <a:rPr lang="pl-PL" dirty="0" smtClean="0"/>
              <a:t>Kordian”, </a:t>
            </a:r>
            <a:r>
              <a:rPr lang="pl-PL" dirty="0"/>
              <a:t>„Sen srebrny Salomei</a:t>
            </a:r>
            <a:r>
              <a:rPr lang="pl-PL" dirty="0" smtClean="0"/>
              <a:t>” dzieł, </a:t>
            </a:r>
            <a:r>
              <a:rPr lang="pl-PL" dirty="0"/>
              <a:t>w których  głosi poświęcenie, oddanie życia, czynną walkę o wolność kraju i Europy</a:t>
            </a:r>
            <a:r>
              <a:rPr lang="pl-PL" dirty="0" smtClean="0"/>
              <a:t>. Poeta ten pisał </a:t>
            </a:r>
            <a:r>
              <a:rPr lang="pl-PL" dirty="0"/>
              <a:t>również wiersze o wolności, których celem było wezwanie do walki </a:t>
            </a:r>
            <a:r>
              <a:rPr lang="pl-PL" dirty="0" smtClean="0"/>
              <a:t> o niepodległość (np</a:t>
            </a:r>
            <a:r>
              <a:rPr lang="pl-PL" dirty="0"/>
              <a:t>. „Hymn”, „Oda do wolności</a:t>
            </a:r>
            <a:r>
              <a:rPr lang="pl-PL" dirty="0" smtClean="0"/>
              <a:t>”, „Testament mój”).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Utwory Słowackiego, zgodnie z duchem epoki i ówczesną sytuacją narodu polskiego, podejmowały istotne problemy związane z walką narodowowyzwoleńczą, z przeszłością narodu i przyczynami </a:t>
            </a:r>
            <a:r>
              <a:rPr lang="pl-PL" dirty="0" smtClean="0"/>
              <a:t>niewoli.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" y="1393798"/>
            <a:ext cx="3066722" cy="5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655" y="848121"/>
            <a:ext cx="11196145" cy="5328842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Pomnik Powstańców Styczniowych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29593" y="95857"/>
            <a:ext cx="10515600" cy="752264"/>
          </a:xfrm>
        </p:spPr>
        <p:txBody>
          <a:bodyPr/>
          <a:lstStyle/>
          <a:p>
            <a:pPr algn="ctr"/>
            <a:r>
              <a:rPr lang="pl-PL" b="1" dirty="0" smtClean="0"/>
              <a:t>Rzeszowskie pomniki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7759" y="95857"/>
            <a:ext cx="2059372" cy="111578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83" y="1335134"/>
            <a:ext cx="3941379" cy="53248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460851" y="2081381"/>
            <a:ext cx="62116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Rzeszowie o bohaterach styczniowych przypomina pomnik </a:t>
            </a:r>
            <a:r>
              <a:rPr lang="pl-PL" dirty="0" smtClean="0"/>
              <a:t>powstańców, usytuowany we wschodniej części Starego Cmentarza.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wzniesiono  </a:t>
            </a:r>
            <a:r>
              <a:rPr lang="pl-PL" dirty="0"/>
              <a:t>w 1886 r. </a:t>
            </a:r>
            <a:r>
              <a:rPr lang="pl-PL" dirty="0" smtClean="0"/>
              <a:t> na cześć powstańców </a:t>
            </a:r>
            <a:r>
              <a:rPr lang="pl-PL" dirty="0"/>
              <a:t>styczniowych </a:t>
            </a:r>
            <a:r>
              <a:rPr lang="pl-PL" dirty="0" smtClean="0"/>
              <a:t>w </a:t>
            </a:r>
            <a:r>
              <a:rPr lang="pl-PL" dirty="0"/>
              <a:t>miejscu pochówku siedmiu </a:t>
            </a:r>
            <a:r>
              <a:rPr lang="pl-PL" dirty="0" smtClean="0"/>
              <a:t>poległych powstańców 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Powstanie</a:t>
            </a:r>
            <a:r>
              <a:rPr lang="pl-PL" dirty="0"/>
              <a:t>, które wybuchło 22 stycznia 1863 roku było największym polskim zrywem narodowym w XIX wieku. </a:t>
            </a:r>
            <a:endParaRPr lang="pl-PL" dirty="0" smtClean="0"/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Mimo </a:t>
            </a:r>
            <a:r>
              <a:rPr lang="pl-PL" dirty="0"/>
              <a:t>niepowodzenia </a:t>
            </a:r>
            <a:r>
              <a:rPr lang="pl-PL" dirty="0" smtClean="0"/>
              <a:t>okazało </a:t>
            </a:r>
            <a:r>
              <a:rPr lang="pl-PL" dirty="0"/>
              <a:t>się aktem odwagi i ważnym krokiem do odzyskania </a:t>
            </a:r>
            <a:r>
              <a:rPr lang="pl-PL" dirty="0" smtClean="0"/>
              <a:t>przez Polskę wolności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03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41054"/>
            <a:ext cx="4698124" cy="4500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Leopold </a:t>
            </a:r>
            <a:r>
              <a:rPr lang="pl-PL" b="1" dirty="0">
                <a:solidFill>
                  <a:srgbClr val="FF0000"/>
                </a:solidFill>
              </a:rPr>
              <a:t>Lis </a:t>
            </a:r>
            <a:r>
              <a:rPr lang="pl-PL" b="1" dirty="0" smtClean="0">
                <a:solidFill>
                  <a:srgbClr val="FF0000"/>
                </a:solidFill>
              </a:rPr>
              <a:t>– Kula (1896-1919)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6812"/>
            <a:ext cx="10515600" cy="801523"/>
          </a:xfrm>
        </p:spPr>
        <p:txBody>
          <a:bodyPr/>
          <a:lstStyle/>
          <a:p>
            <a:pPr algn="ctr"/>
            <a:r>
              <a:rPr lang="pl-PL" b="1" dirty="0" smtClean="0"/>
              <a:t>Rzeszowskie pomniki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959" y="230188"/>
            <a:ext cx="2281013" cy="12358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328" y="1621782"/>
            <a:ext cx="3034534" cy="514249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678621" y="1923775"/>
            <a:ext cx="8134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upamiętnia Leopolda Lisa – Kulę , mieszkańca Rzeszowa, gorącego patriotę, wybitnego i bardzo odważnego oficera Związku Strzeleckiego (ZS), Legionów i odradzającego się Wojska Polskiego.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Leopold Lis – Kula poszedł na wojnę, kiedy miał 17 lat. Zanim zginął jako 22-letni oficer Wojska Polskiego, zdążył już zasłużyć na order Virtuti Militari. Naczelnik Państwa żegnał go wieńcem z napisem "Mojemu dzielnemu chłopcu - Piłsudski". Leopold Kula "Lis" został pośmiertnie awansowany na pułkownika.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Zasłynął z </a:t>
            </a:r>
            <a:r>
              <a:rPr lang="pl-PL" dirty="0" smtClean="0"/>
              <a:t>nadzwyczajnego męstwa </a:t>
            </a:r>
            <a:r>
              <a:rPr lang="pl-PL" dirty="0"/>
              <a:t>i </a:t>
            </a:r>
            <a:r>
              <a:rPr lang="pl-PL" dirty="0" smtClean="0"/>
              <a:t>świetnej inicjatywy </a:t>
            </a:r>
            <a:r>
              <a:rPr lang="pl-PL" dirty="0"/>
              <a:t>bojowej. Chwalili </a:t>
            </a:r>
            <a:r>
              <a:rPr lang="pl-PL" dirty="0" smtClean="0"/>
              <a:t>Lisa  </a:t>
            </a:r>
            <a:r>
              <a:rPr lang="pl-PL" dirty="0"/>
              <a:t>wszyscy dowódcy i sam Józef Piłsudski, ale on uważał, że po prostu sumiennie spełnił obowiązek żołnierski</a:t>
            </a:r>
            <a:r>
              <a:rPr lang="pl-PL" dirty="0" smtClean="0"/>
              <a:t>.</a:t>
            </a: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odsłonięto w 1932 r. W 1940 r. został zniszczony przez Niemców. Odbudowa pomnika możliwa była dopiero po odzyskaniu przez Polskę suwerenności. Nowy pomnik został uroczyście odsłonięty w 1992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3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77511" y="52441"/>
            <a:ext cx="5620657" cy="914511"/>
          </a:xfrm>
        </p:spPr>
        <p:txBody>
          <a:bodyPr/>
          <a:lstStyle/>
          <a:p>
            <a:pPr algn="ctr"/>
            <a:r>
              <a:rPr lang="pl-PL" b="1" dirty="0" smtClean="0"/>
              <a:t>Ojcowie Niepodległości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2560" y="882870"/>
            <a:ext cx="9117291" cy="58910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700" b="1" dirty="0" smtClean="0">
                <a:solidFill>
                  <a:srgbClr val="FF0000"/>
                </a:solidFill>
              </a:rPr>
              <a:t>Józef </a:t>
            </a:r>
            <a:r>
              <a:rPr lang="pl-PL" sz="1700" b="1" dirty="0">
                <a:solidFill>
                  <a:srgbClr val="FF0000"/>
                </a:solidFill>
              </a:rPr>
              <a:t>Piłsudski (1867-1935) </a:t>
            </a:r>
            <a:r>
              <a:rPr lang="pl-PL" sz="1700" dirty="0"/>
              <a:t>– </a:t>
            </a:r>
            <a:r>
              <a:rPr lang="pl-PL" sz="1700" dirty="0" smtClean="0"/>
              <a:t>jeden z największych bohaterów naszej historii, polityk</a:t>
            </a:r>
            <a:r>
              <a:rPr lang="pl-PL" sz="1700" dirty="0"/>
              <a:t>, wojskowy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i </a:t>
            </a:r>
            <a:r>
              <a:rPr lang="pl-PL" sz="1700" dirty="0"/>
              <a:t>przywódca </a:t>
            </a:r>
            <a:r>
              <a:rPr lang="pl-PL" sz="1700" dirty="0" smtClean="0"/>
              <a:t>państwa. </a:t>
            </a:r>
          </a:p>
          <a:p>
            <a:pPr algn="just"/>
            <a:r>
              <a:rPr lang="pl-PL" sz="1700" dirty="0" smtClean="0"/>
              <a:t>Urodził </a:t>
            </a:r>
            <a:r>
              <a:rPr lang="pl-PL" sz="1700" dirty="0"/>
              <a:t>się 5 grudnia 1867 roku w Z</a:t>
            </a:r>
            <a:r>
              <a:rPr lang="pl-PL" sz="1700" dirty="0" smtClean="0"/>
              <a:t>ułowie </a:t>
            </a:r>
            <a:r>
              <a:rPr lang="pl-PL" sz="1700" dirty="0"/>
              <a:t>na dzisiejszej Litwie w </a:t>
            </a:r>
            <a:r>
              <a:rPr lang="pl-PL" sz="1700" dirty="0" smtClean="0"/>
              <a:t>biednej </a:t>
            </a:r>
            <a:r>
              <a:rPr lang="pl-PL" sz="1700" dirty="0"/>
              <a:t>rodzinie </a:t>
            </a:r>
            <a:r>
              <a:rPr lang="pl-PL" sz="1700" dirty="0" smtClean="0"/>
              <a:t>szlacheckiej.</a:t>
            </a:r>
          </a:p>
          <a:p>
            <a:pPr algn="just"/>
            <a:r>
              <a:rPr lang="pl-PL" sz="1700" dirty="0" smtClean="0"/>
              <a:t>Zasłynął z walk o </a:t>
            </a:r>
            <a:r>
              <a:rPr lang="pl-PL" sz="1700" dirty="0"/>
              <a:t>Polską </a:t>
            </a:r>
            <a:r>
              <a:rPr lang="pl-PL" sz="1700" dirty="0" smtClean="0"/>
              <a:t>niepodległość.</a:t>
            </a:r>
          </a:p>
          <a:p>
            <a:pPr algn="just"/>
            <a:r>
              <a:rPr lang="pl-PL" sz="1700" dirty="0"/>
              <a:t>W wyniku pośredniego udziału w przygotowaniu spisku na życie cara Aleksandra III został skazany na zesłanie na Syberię na okres 5 lat. Zesłanie nie załamało Piłsudskiego, przeciwnie, </a:t>
            </a:r>
            <a:r>
              <a:rPr lang="pl-PL" sz="1700" dirty="0" smtClean="0"/>
              <a:t> </a:t>
            </a:r>
            <a:r>
              <a:rPr lang="pl-PL" sz="1700" dirty="0"/>
              <a:t>wyrobiło przekonanie o konieczności walki o niepodległą ojczyznę</a:t>
            </a:r>
            <a:r>
              <a:rPr lang="pl-PL" sz="1700" dirty="0" smtClean="0"/>
              <a:t>.</a:t>
            </a:r>
          </a:p>
          <a:p>
            <a:pPr algn="just"/>
            <a:r>
              <a:rPr lang="pl-PL" sz="1700" dirty="0" smtClean="0"/>
              <a:t>Po </a:t>
            </a:r>
            <a:r>
              <a:rPr lang="pl-PL" sz="1700" dirty="0"/>
              <a:t>powrocie w 1892 roku rozpoczął w Wilnie działalność socjalistyczną. </a:t>
            </a:r>
            <a:endParaRPr lang="pl-PL" sz="1700" dirty="0" smtClean="0"/>
          </a:p>
          <a:p>
            <a:pPr algn="just"/>
            <a:r>
              <a:rPr lang="pl-PL" sz="1700" dirty="0" smtClean="0"/>
              <a:t>Wkrótce potem został </a:t>
            </a:r>
            <a:r>
              <a:rPr lang="pl-PL" sz="1700" dirty="0"/>
              <a:t>najwybitniejszym działaczem </a:t>
            </a:r>
            <a:r>
              <a:rPr lang="pl-PL" sz="1700" dirty="0" smtClean="0"/>
              <a:t>Polskiej Partii Socjalistycznej </a:t>
            </a:r>
            <a:r>
              <a:rPr lang="pl-PL" sz="1700" dirty="0"/>
              <a:t>w </a:t>
            </a:r>
            <a:r>
              <a:rPr lang="pl-PL" sz="1700" dirty="0" smtClean="0"/>
              <a:t>kraju. Głosił hasła i idee niepodległościowe. Jego </a:t>
            </a:r>
            <a:r>
              <a:rPr lang="pl-PL" sz="1700" dirty="0"/>
              <a:t>publikacje wywierały znaczący wpływ na społeczne i polityczne poglądy części </a:t>
            </a:r>
            <a:r>
              <a:rPr lang="pl-PL" sz="1700" dirty="0" smtClean="0"/>
              <a:t>Polaków, co było jego ogromną zasługą.  </a:t>
            </a:r>
          </a:p>
          <a:p>
            <a:pPr algn="just"/>
            <a:r>
              <a:rPr lang="pl-PL" sz="1700" dirty="0" smtClean="0"/>
              <a:t>Od 1909 r. Piłsudzki zmienił charakter swojej działalności. </a:t>
            </a:r>
            <a:r>
              <a:rPr lang="pl-PL" sz="1700" dirty="0"/>
              <a:t>Pod wpływem sytuacji międzynarodowej i dotychczasowych </a:t>
            </a:r>
            <a:r>
              <a:rPr lang="pl-PL" sz="1700" dirty="0" smtClean="0"/>
              <a:t>doświadczeń odszedł on </a:t>
            </a:r>
            <a:r>
              <a:rPr lang="pl-PL" sz="1700" dirty="0"/>
              <a:t>od działalności partyjnej, skupiając się na pracy ściśle wojskowej i przygotowywaniu kadr przyszłego wojska do walki o niepodległość.</a:t>
            </a:r>
            <a:endParaRPr lang="pl-PL" sz="1700" dirty="0" smtClean="0"/>
          </a:p>
          <a:p>
            <a:pPr algn="just"/>
            <a:r>
              <a:rPr lang="pl-PL" sz="1700" dirty="0" smtClean="0"/>
              <a:t>Po </a:t>
            </a:r>
            <a:r>
              <a:rPr lang="pl-PL" sz="1700" dirty="0"/>
              <a:t>wybuchu I wojny światowej wkroczył do Królestwa Polskiego z dobrze wyszkolonymi </a:t>
            </a:r>
            <a:r>
              <a:rPr lang="pl-PL" sz="1700" dirty="0" smtClean="0"/>
              <a:t>oddziałami, następnie </a:t>
            </a:r>
            <a:r>
              <a:rPr lang="pl-PL" sz="1700" dirty="0"/>
              <a:t>stworzył Legiony Polskie, którymi </a:t>
            </a:r>
            <a:r>
              <a:rPr lang="pl-PL" sz="1700" dirty="0" smtClean="0"/>
              <a:t>z dużymi sukcesami dowodził. </a:t>
            </a:r>
          </a:p>
          <a:p>
            <a:pPr algn="just"/>
            <a:r>
              <a:rPr lang="pl-PL" sz="1700" dirty="0" smtClean="0"/>
              <a:t>Po odzyskaniu niepodległości stanął na czele odrodzonej Polski jako Naczelnikiem Państwa. Dowodził wojskami polskim podczas </a:t>
            </a:r>
            <a:r>
              <a:rPr lang="pl-PL" sz="1700" dirty="0"/>
              <a:t>wojny polsko-bolszewickiej. Przed rozpoczęciem ofensywy na Kijów mianowany </a:t>
            </a:r>
            <a:r>
              <a:rPr lang="pl-PL" sz="1700" dirty="0" smtClean="0"/>
              <a:t>został Pierwszym Marszałkiem </a:t>
            </a:r>
            <a:r>
              <a:rPr lang="pl-PL" sz="1700" dirty="0"/>
              <a:t>Polski. </a:t>
            </a:r>
            <a:endParaRPr lang="pl-PL" sz="1700" dirty="0" smtClean="0"/>
          </a:p>
          <a:p>
            <a:pPr algn="just"/>
            <a:r>
              <a:rPr lang="pl-PL" sz="1700" dirty="0" smtClean="0"/>
              <a:t>W 1926 r. dokonał zamachu stanu. Dwukrotnie zajmował stanowisko premiera. Pełnił również funkcje ministra spraw wojskowych i generalnego inspektora sił zbrojnych.</a:t>
            </a:r>
            <a:endParaRPr lang="pl-PL" sz="1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2690" y="41932"/>
            <a:ext cx="1598504" cy="8660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11" y="1300245"/>
            <a:ext cx="2907649" cy="399696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4911" y="5481568"/>
            <a:ext cx="3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Źródło: Wikipedia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7681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71800" y="320277"/>
            <a:ext cx="5620657" cy="1325563"/>
          </a:xfrm>
        </p:spPr>
        <p:txBody>
          <a:bodyPr/>
          <a:lstStyle/>
          <a:p>
            <a:pPr algn="ctr"/>
            <a:r>
              <a:rPr lang="pl-PL" b="1" dirty="0" smtClean="0"/>
              <a:t>Ojcowie Niepodległości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4047" y="1548461"/>
            <a:ext cx="7738729" cy="44751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Roman Dmowski (1864 – 1939) </a:t>
            </a:r>
            <a:r>
              <a:rPr lang="pl-PL" sz="1800" dirty="0" smtClean="0"/>
              <a:t>– polityk, ideolog i współzałożyciel Narodowej Demokracji </a:t>
            </a:r>
            <a:r>
              <a:rPr lang="pl-PL" sz="1800" dirty="0"/>
              <a:t>(</a:t>
            </a:r>
            <a:r>
              <a:rPr lang="pl-PL" sz="1800" dirty="0" smtClean="0"/>
              <a:t>organizacji, która dążyła do odzyskania niepodległej Polski w granicach przedrozbiorowych).</a:t>
            </a:r>
          </a:p>
          <a:p>
            <a:pPr algn="just"/>
            <a:r>
              <a:rPr lang="pl-PL" sz="1800" dirty="0" smtClean="0"/>
              <a:t>Już od wczesnej młodości angażował się w działalność patriotyczną. </a:t>
            </a:r>
          </a:p>
          <a:p>
            <a:pPr algn="just"/>
            <a:r>
              <a:rPr lang="pl-PL" sz="1800" dirty="0" smtClean="0"/>
              <a:t>Opowiadał się za autonomią Królestwa Polskiego i za lojalnością wobec Rosji. Był założycielem Komitetu Narodowego Polski, który został uznany przez Wielką Brytanię i Francję za oficjalne przedstawicielstwo narodu polskiego. </a:t>
            </a:r>
          </a:p>
          <a:p>
            <a:pPr algn="just"/>
            <a:r>
              <a:rPr lang="pl-PL" sz="1800" dirty="0" smtClean="0"/>
              <a:t>Działania Dmowskiego współpracującego z politykami także o innych poglądach przyczyniły się do uzyskania poparcia w sprawie polskiej na Zachodzie. Także dzięki jego staraniom powstała we Francji tzw. Błękitna Armia. </a:t>
            </a:r>
          </a:p>
          <a:p>
            <a:pPr algn="just"/>
            <a:r>
              <a:rPr lang="pl-PL" sz="1800" dirty="0" smtClean="0"/>
              <a:t>Po odrodzeniu państwa polskiego brał udział w konferencji pokojowej w Paryżu.</a:t>
            </a:r>
          </a:p>
          <a:p>
            <a:pPr algn="just"/>
            <a:r>
              <a:rPr lang="pl-PL" sz="1800" dirty="0" smtClean="0"/>
              <a:t>Po powrocie do kraju prowadził aktywną działalność </a:t>
            </a:r>
            <a:r>
              <a:rPr lang="pl-PL" sz="1800" dirty="0"/>
              <a:t>polityczną. </a:t>
            </a:r>
            <a:endParaRPr lang="pl-PL" sz="1800" dirty="0" smtClean="0"/>
          </a:p>
          <a:p>
            <a:pPr algn="just"/>
            <a:r>
              <a:rPr lang="pl-PL" sz="1800" dirty="0" smtClean="0"/>
              <a:t>Głosił poglądy o </a:t>
            </a:r>
            <a:r>
              <a:rPr lang="pl-PL" sz="1800" dirty="0"/>
              <a:t>solidarności narodowej, która powinna być uważana za cel nadrzędny. </a:t>
            </a:r>
            <a:endParaRPr lang="pl-PL" sz="1800" dirty="0" smtClean="0"/>
          </a:p>
          <a:p>
            <a:pPr algn="just"/>
            <a:r>
              <a:rPr lang="pl-PL" sz="1800" dirty="0" smtClean="0"/>
              <a:t>Polska </a:t>
            </a:r>
            <a:r>
              <a:rPr lang="pl-PL" sz="1800" dirty="0"/>
              <a:t>zawdzięcza jego działaniom dyplomatycznym uznanie na arenie międzynarodowej, był on zręcznym dyplomatą i niewątpliwym patriotą.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4122" y="91965"/>
            <a:ext cx="2185175" cy="11839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2" y="1548461"/>
            <a:ext cx="3413051" cy="450165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9112" y="6189553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/>
              <a:t>Źródło: Wikipedia</a:t>
            </a:r>
          </a:p>
        </p:txBody>
      </p:sp>
    </p:spTree>
    <p:extLst>
      <p:ext uri="{BB962C8B-B14F-4D97-AF65-F5344CB8AC3E}">
        <p14:creationId xmlns:p14="http://schemas.microsoft.com/office/powerpoint/2010/main" val="42153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8955" y="118514"/>
            <a:ext cx="5620657" cy="791216"/>
          </a:xfrm>
        </p:spPr>
        <p:txBody>
          <a:bodyPr/>
          <a:lstStyle/>
          <a:p>
            <a:pPr algn="ctr"/>
            <a:r>
              <a:rPr lang="pl-PL" b="1" dirty="0" smtClean="0"/>
              <a:t>Ojcowie Niepodległości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0747" y="885669"/>
            <a:ext cx="9257472" cy="56870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Ignacy Jan Paderewski (1860 – 1941) </a:t>
            </a:r>
            <a:r>
              <a:rPr lang="pl-PL" sz="1800" dirty="0" smtClean="0"/>
              <a:t>- </a:t>
            </a:r>
            <a:r>
              <a:rPr lang="pl-PL" sz="1800" dirty="0"/>
              <a:t>pianista, kompozytor, działacz </a:t>
            </a:r>
            <a:r>
              <a:rPr lang="pl-PL" sz="1800" dirty="0" smtClean="0"/>
              <a:t>niepodległościowy, </a:t>
            </a:r>
            <a:r>
              <a:rPr lang="pl-PL" sz="1800" dirty="0"/>
              <a:t>mąż </a:t>
            </a:r>
            <a:r>
              <a:rPr lang="pl-PL" sz="1800" dirty="0" smtClean="0"/>
              <a:t>  stanu i polityk. </a:t>
            </a:r>
          </a:p>
          <a:p>
            <a:pPr algn="just"/>
            <a:r>
              <a:rPr lang="pl-PL" sz="1800" dirty="0"/>
              <a:t>W wieku 12 lat rozpoczął naukę w Instytucie Muzycznym w Warszawie. W 1888 roku odniósł pierwszy sukces, występując w Wiedniu, następnie koncertował m.in. we Francji, Holandii, Niemczech i Anglii. Sławę Paderewskiego ugruntowało bardzo udane tournée po Stanach Zjednoczonych w latach </a:t>
            </a:r>
            <a:r>
              <a:rPr lang="pl-PL" sz="1800" dirty="0" smtClean="0"/>
              <a:t>1891–92. </a:t>
            </a:r>
            <a:r>
              <a:rPr lang="pl-PL" sz="1800" dirty="0"/>
              <a:t>Otworzyło mu to drogę do </a:t>
            </a:r>
            <a:r>
              <a:rPr lang="pl-PL" sz="1800" dirty="0" smtClean="0"/>
              <a:t>sukcesów na całym świecie, wówczas </a:t>
            </a:r>
            <a:r>
              <a:rPr lang="pl-PL" sz="1800" dirty="0"/>
              <a:t>zaczęto go zaliczać do najwybitniejszych żyjących wirtuozów fortepianu.</a:t>
            </a:r>
          </a:p>
          <a:p>
            <a:pPr algn="just"/>
            <a:r>
              <a:rPr lang="pl-PL" sz="1800" dirty="0" smtClean="0"/>
              <a:t>Będąc premierem </a:t>
            </a:r>
            <a:r>
              <a:rPr lang="pl-PL" sz="1800" dirty="0"/>
              <a:t>i </a:t>
            </a:r>
            <a:r>
              <a:rPr lang="pl-PL" sz="1800" dirty="0" smtClean="0"/>
              <a:t>ministrem </a:t>
            </a:r>
            <a:r>
              <a:rPr lang="pl-PL" sz="1800" dirty="0"/>
              <a:t>spraw zagranicznych podpisał w imieniu Polski traktat </a:t>
            </a:r>
            <a:r>
              <a:rPr lang="pl-PL" sz="1800" dirty="0" smtClean="0"/>
              <a:t>wersalski – dokument kończący I wojnę światową i uznający niepodległość Polski</a:t>
            </a:r>
          </a:p>
          <a:p>
            <a:pPr algn="just"/>
            <a:r>
              <a:rPr lang="pl-PL" sz="1800" dirty="0"/>
              <a:t>Po wybuchu I wojny światowej zaangażował się w działalność społeczno-polityczną. </a:t>
            </a:r>
            <a:endParaRPr lang="pl-PL" sz="1800" dirty="0" smtClean="0"/>
          </a:p>
          <a:p>
            <a:pPr algn="just"/>
            <a:r>
              <a:rPr lang="pl-PL" sz="1800" dirty="0" smtClean="0"/>
              <a:t>Przebywając za granicą wspierał </a:t>
            </a:r>
            <a:r>
              <a:rPr lang="pl-PL" sz="1800" dirty="0"/>
              <a:t>różne inicjatywy na rzecz niepodległej Polski. Zorganizował ponad 300 spotkań połączonych z koncertami, na których przemawiał i zachęcał do udzielania pomocy walczącym o wolność Polakom. </a:t>
            </a:r>
            <a:endParaRPr lang="pl-PL" sz="1800" dirty="0" smtClean="0"/>
          </a:p>
          <a:p>
            <a:pPr algn="just"/>
            <a:r>
              <a:rPr lang="pl-PL" sz="1800" dirty="0" smtClean="0"/>
              <a:t>Paderewski </a:t>
            </a:r>
            <a:r>
              <a:rPr lang="pl-PL" sz="1800" dirty="0"/>
              <a:t>był gorącym patriotą, </a:t>
            </a:r>
            <a:r>
              <a:rPr lang="pl-PL" sz="1800" dirty="0" smtClean="0"/>
              <a:t>zaangażowanym </a:t>
            </a:r>
            <a:r>
              <a:rPr lang="pl-PL" sz="1800" dirty="0"/>
              <a:t>w działalność polityczną i społeczną w kraju i za granicą</a:t>
            </a:r>
            <a:r>
              <a:rPr lang="pl-PL" sz="1800" dirty="0" smtClean="0"/>
              <a:t>.</a:t>
            </a:r>
          </a:p>
          <a:p>
            <a:pPr algn="just"/>
            <a:r>
              <a:rPr lang="pl-PL" sz="1800" dirty="0"/>
              <a:t>J</a:t>
            </a:r>
            <a:r>
              <a:rPr lang="pl-PL" sz="1800" dirty="0" smtClean="0"/>
              <a:t>ako </a:t>
            </a:r>
            <a:r>
              <a:rPr lang="pl-PL" sz="1800" dirty="0"/>
              <a:t>słynny artysta miał możliwość wpływania na światową opinię </a:t>
            </a:r>
            <a:r>
              <a:rPr lang="pl-PL" sz="1800" dirty="0" smtClean="0"/>
              <a:t>publiczną </a:t>
            </a:r>
            <a:r>
              <a:rPr lang="pl-PL" sz="1800" dirty="0"/>
              <a:t>w celu zwrócenia jej uwagi na sprawę polską</a:t>
            </a:r>
            <a:r>
              <a:rPr lang="pl-PL" sz="1800" dirty="0" smtClean="0"/>
              <a:t>. Wykorzystywał też osobiste kontakty z politykami państw ententy (Wielkiej Brytanii, Francji, Rosji), aby zdobyć ich poparcie dla sprawy polskiej.</a:t>
            </a:r>
            <a:endParaRPr lang="pl-PL" sz="1800" dirty="0"/>
          </a:p>
          <a:p>
            <a:pPr algn="just"/>
            <a:r>
              <a:rPr lang="pl-PL" sz="1800" dirty="0"/>
              <a:t>Podczas II wojny światowej przewodniczył od grudnia 1939 Radzie Narodowej </a:t>
            </a:r>
            <a:r>
              <a:rPr lang="pl-PL" sz="1800"/>
              <a:t>na </a:t>
            </a:r>
            <a:r>
              <a:rPr lang="pl-PL" sz="1800" smtClean="0"/>
              <a:t>obczyźnie </a:t>
            </a:r>
            <a:r>
              <a:rPr lang="pl-PL" sz="1800" dirty="0"/>
              <a:t>i wielokrotnie wypowiadał się na rzecz odbudowy niepodległej Polski.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9421" y="1"/>
            <a:ext cx="1859676" cy="10075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14" y="1832961"/>
            <a:ext cx="2699359" cy="340119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7514" y="5345176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/>
              <a:t>Źródło: Wikipedia</a:t>
            </a:r>
          </a:p>
        </p:txBody>
      </p:sp>
    </p:spTree>
    <p:extLst>
      <p:ext uri="{BB962C8B-B14F-4D97-AF65-F5344CB8AC3E}">
        <p14:creationId xmlns:p14="http://schemas.microsoft.com/office/powerpoint/2010/main" val="17052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9759" y="132201"/>
            <a:ext cx="5620657" cy="834752"/>
          </a:xfrm>
        </p:spPr>
        <p:txBody>
          <a:bodyPr/>
          <a:lstStyle/>
          <a:p>
            <a:pPr algn="ctr"/>
            <a:r>
              <a:rPr lang="pl-PL" b="1" dirty="0" smtClean="0"/>
              <a:t>Ojcowie Niepodległości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04574" y="1026587"/>
            <a:ext cx="9587426" cy="5846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Wincenty Witos (1874 – 1945) </a:t>
            </a:r>
            <a:r>
              <a:rPr lang="pl-PL" sz="1800" dirty="0" smtClean="0"/>
              <a:t>- polski </a:t>
            </a:r>
            <a:r>
              <a:rPr lang="pl-PL" sz="1800" dirty="0"/>
              <a:t>polityk, działacz ruchu ludowego, trzykrotny premier Rzeczypospolitej Polskiej. </a:t>
            </a:r>
            <a:endParaRPr lang="pl-PL" sz="1800" dirty="0" smtClean="0"/>
          </a:p>
          <a:p>
            <a:pPr algn="just"/>
            <a:r>
              <a:rPr lang="pl-PL" sz="1800" dirty="0" smtClean="0"/>
              <a:t>Jako </a:t>
            </a:r>
            <a:r>
              <a:rPr lang="pl-PL" sz="1800" dirty="0"/>
              <a:t>polityk </a:t>
            </a:r>
            <a:r>
              <a:rPr lang="pl-PL" sz="1800" dirty="0" smtClean="0"/>
              <a:t>kładł </a:t>
            </a:r>
            <a:r>
              <a:rPr lang="pl-PL" sz="1800" dirty="0"/>
              <a:t>główny nacisk na poprawę położenia chłopów, przeprowadzanie odpowiednich reform rolnych, które poprawiłby sytuację na wsi i polepszenie doli polskiego chłopa, przy jednoczesnych naciskach patriotycznych</a:t>
            </a:r>
            <a:r>
              <a:rPr lang="pl-PL" sz="1800" dirty="0" smtClean="0"/>
              <a:t>.</a:t>
            </a:r>
          </a:p>
          <a:p>
            <a:pPr algn="just"/>
            <a:r>
              <a:rPr lang="pl-PL" sz="1800" dirty="0" smtClean="0"/>
              <a:t>Do </a:t>
            </a:r>
            <a:r>
              <a:rPr lang="pl-PL" sz="1800" dirty="0"/>
              <a:t>jego zasług należy niewątpliwie przyczynienie się do szybkiego rozwoju wsi, jak również pośrednio przyswajania nowych idei</a:t>
            </a:r>
            <a:r>
              <a:rPr lang="pl-PL" sz="1800" dirty="0" smtClean="0"/>
              <a:t>.</a:t>
            </a:r>
          </a:p>
          <a:p>
            <a:pPr algn="just"/>
            <a:r>
              <a:rPr lang="pl-PL" sz="1800" dirty="0"/>
              <a:t>Przez całą I wojnę światową aktywnie angażował się w dążenia niepodległościowe, wspierając zwłaszcza stanowisko Piłsudskiego </a:t>
            </a:r>
            <a:r>
              <a:rPr lang="pl-PL" sz="1800" dirty="0" smtClean="0"/>
              <a:t>i jego legionów.</a:t>
            </a:r>
          </a:p>
          <a:p>
            <a:pPr algn="just"/>
            <a:r>
              <a:rPr lang="pl-PL" sz="1800" dirty="0" smtClean="0"/>
              <a:t>Po </a:t>
            </a:r>
            <a:r>
              <a:rPr lang="pl-PL" sz="1800" dirty="0"/>
              <a:t>odzyskaniu przez Polskę niepodległości był nieprzerwanie przez czternaście lat posłem na Sejm. W latach 1920-1921, a więc w czasie wojny polsko-bolszewickiej, premier Rządu Obrony Narodowej. </a:t>
            </a:r>
            <a:endParaRPr lang="pl-PL" sz="1800" dirty="0" smtClean="0"/>
          </a:p>
          <a:p>
            <a:pPr algn="just"/>
            <a:r>
              <a:rPr lang="pl-PL" sz="1800" dirty="0"/>
              <a:t>w kwietniu 1939 </a:t>
            </a:r>
            <a:r>
              <a:rPr lang="pl-PL" sz="1800" dirty="0" smtClean="0"/>
              <a:t>roku został </a:t>
            </a:r>
            <a:r>
              <a:rPr lang="pl-PL" sz="1800" dirty="0"/>
              <a:t>aresztowany przez Niemców, próbowano go pozyskać do współpracy jednak Witos nie ugiął się </a:t>
            </a:r>
            <a:r>
              <a:rPr lang="pl-PL" sz="1800" dirty="0" smtClean="0"/>
              <a:t>.</a:t>
            </a:r>
          </a:p>
          <a:p>
            <a:pPr algn="just"/>
            <a:r>
              <a:rPr lang="pl-PL" sz="1800" dirty="0" smtClean="0"/>
              <a:t>W </a:t>
            </a:r>
            <a:r>
              <a:rPr lang="pl-PL" sz="1800" dirty="0"/>
              <a:t>1944 roku został aresztowany przez NKWD, Rosjanie również namawiali go do współpracy ale i tym razem odmówił</a:t>
            </a:r>
            <a:r>
              <a:rPr lang="pl-PL" sz="1800" dirty="0" smtClean="0"/>
              <a:t>.</a:t>
            </a:r>
          </a:p>
          <a:p>
            <a:pPr algn="just"/>
            <a:r>
              <a:rPr lang="pl-PL" sz="1800" dirty="0" smtClean="0"/>
              <a:t>Po </a:t>
            </a:r>
            <a:r>
              <a:rPr lang="pl-PL" sz="1800" dirty="0"/>
              <a:t>utworzeniu Tymczasowego Rządu </a:t>
            </a:r>
            <a:r>
              <a:rPr lang="pl-PL" sz="1800" dirty="0" smtClean="0"/>
              <a:t>Jedności </a:t>
            </a:r>
            <a:r>
              <a:rPr lang="pl-PL" sz="1800" dirty="0"/>
              <a:t>Narodowej Witos został powołany do prezydium Krajowej Rady Narodowej, na stanowisko wiceprezesa</a:t>
            </a:r>
            <a:r>
              <a:rPr lang="pl-PL" sz="1800" dirty="0" smtClean="0"/>
              <a:t>.</a:t>
            </a:r>
          </a:p>
          <a:p>
            <a:pPr algn="just"/>
            <a:r>
              <a:rPr lang="pl-PL" sz="1800" dirty="0" smtClean="0"/>
              <a:t> </a:t>
            </a:r>
            <a:r>
              <a:rPr lang="pl-PL" sz="1800" dirty="0"/>
              <a:t>Od sierpnia 1945  był prezesem  Naczelnego Komitetu Wykonawczego </a:t>
            </a:r>
            <a:r>
              <a:rPr lang="pl-PL" sz="1800" dirty="0" smtClean="0"/>
              <a:t>PSL.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1669" y="93555"/>
            <a:ext cx="1744717" cy="9452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" y="1457763"/>
            <a:ext cx="2535682" cy="336648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8892" y="5070758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/>
              <a:t>Źródło: Wikipedia</a:t>
            </a:r>
          </a:p>
        </p:txBody>
      </p:sp>
    </p:spTree>
    <p:extLst>
      <p:ext uri="{BB962C8B-B14F-4D97-AF65-F5344CB8AC3E}">
        <p14:creationId xmlns:p14="http://schemas.microsoft.com/office/powerpoint/2010/main" val="39493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2027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Polskie symbole narodowe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959" y="230188"/>
            <a:ext cx="2281013" cy="123586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466898" y="2025322"/>
            <a:ext cx="6886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Flaga Polski (Flaga Państwowa Rzeczypospolitej Polskiej</a:t>
            </a:r>
            <a:r>
              <a:rPr lang="pl-PL" dirty="0"/>
              <a:t>) – jeden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symboli państwowych Polski. </a:t>
            </a:r>
            <a:endParaRPr lang="pl-PL" dirty="0" smtClean="0"/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Ustawa  </a:t>
            </a:r>
            <a:r>
              <a:rPr lang="pl-PL" dirty="0" smtClean="0"/>
              <a:t>z </a:t>
            </a:r>
            <a:r>
              <a:rPr lang="pl-PL" dirty="0"/>
              <a:t>dnia 31 stycznia 1980 r. o godle, barwach i hymnie Rzeczypospolitej Polskiej oraz o pieczęciach </a:t>
            </a:r>
            <a:r>
              <a:rPr lang="pl-PL" dirty="0" smtClean="0"/>
              <a:t>państwowych stanowi</a:t>
            </a:r>
            <a:r>
              <a:rPr lang="pl-PL" dirty="0"/>
              <a:t>, że </a:t>
            </a:r>
            <a:r>
              <a:rPr lang="pl-PL" b="1" dirty="0"/>
              <a:t>barwami Rzeczypospolitej Polskiej są kolory biały i czerwony, ułożone w dwóch poziomych, równoległych pasach tej samej szerokości, z których górny jest koloru białego, a dolny koloru czerwonego.</a:t>
            </a:r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Od 2004 roku 2 maja jest w Polsce oficjalnie obchodzony jako Dzień Flagi Rzeczypospolitej Polskiej.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7" y="2199624"/>
            <a:ext cx="3826115" cy="239132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17937" y="4775398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/>
              <a:t>Źródło: Wikipedia</a:t>
            </a:r>
          </a:p>
        </p:txBody>
      </p:sp>
    </p:spTree>
    <p:extLst>
      <p:ext uri="{BB962C8B-B14F-4D97-AF65-F5344CB8AC3E}">
        <p14:creationId xmlns:p14="http://schemas.microsoft.com/office/powerpoint/2010/main" val="41214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959" y="230188"/>
            <a:ext cx="2281013" cy="1235867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Polskie symbole narodowe</a:t>
            </a:r>
            <a:endParaRPr 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85" y="1259764"/>
            <a:ext cx="3575056" cy="501146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51890" y="2205695"/>
            <a:ext cx="8062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Hymn Polski - </a:t>
            </a:r>
            <a:r>
              <a:rPr lang="pl-PL" b="1" i="1" dirty="0" smtClean="0"/>
              <a:t>„Mazurek Dąbrowskiego” - </a:t>
            </a:r>
            <a:r>
              <a:rPr lang="pl-PL" dirty="0" smtClean="0"/>
              <a:t>jest jednym z polskich symboli narodowych. Wzmacnia poczucie wspólnoty między naszymi rodakami i przypomina o polskiej historii. </a:t>
            </a:r>
          </a:p>
          <a:p>
            <a:pPr algn="just"/>
            <a:endParaRPr lang="pl-PL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Słowa hymnu </a:t>
            </a:r>
            <a:r>
              <a:rPr lang="pl-PL" dirty="0" smtClean="0"/>
              <a:t>nazwanego </a:t>
            </a:r>
            <a:r>
              <a:rPr lang="pl-PL" i="1" dirty="0" smtClean="0"/>
              <a:t>Pieśnią </a:t>
            </a:r>
            <a:r>
              <a:rPr lang="pl-PL" i="1" dirty="0"/>
              <a:t>L</a:t>
            </a:r>
            <a:r>
              <a:rPr lang="pl-PL" i="1" dirty="0" smtClean="0"/>
              <a:t>egionów </a:t>
            </a:r>
            <a:r>
              <a:rPr lang="pl-PL" i="1" dirty="0"/>
              <a:t>P</a:t>
            </a:r>
            <a:r>
              <a:rPr lang="pl-PL" i="1" dirty="0" smtClean="0"/>
              <a:t>olskich we Włoszech </a:t>
            </a:r>
            <a:r>
              <a:rPr lang="pl-PL" dirty="0" smtClean="0"/>
              <a:t>zostały </a:t>
            </a:r>
            <a:r>
              <a:rPr lang="pl-PL" dirty="0"/>
              <a:t>napisane przez Józefa Wybickiego.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Od 26 lutego 1927 r. jest oficjalnym hymnem państwowym Rzeczpospolitej </a:t>
            </a:r>
            <a:r>
              <a:rPr lang="pl-PL" dirty="0" smtClean="0"/>
              <a:t>Polskiej.</a:t>
            </a: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Pieśń wykonuje się publicznie podczas świąt narodowych i uroczystości państwowych. Utwór ten towarzyszy również polskim sportowcom w czasie międzynarodowych zawodów oraz uczniom rozpoczynającym i kończącym rok szkolny.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Podczas odgrywania hymnu narodowego należy zachować szczególną powagę.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31257" y="6488668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/>
              <a:t>Źródło: Wikipedia</a:t>
            </a:r>
          </a:p>
        </p:txBody>
      </p:sp>
    </p:spTree>
    <p:extLst>
      <p:ext uri="{BB962C8B-B14F-4D97-AF65-F5344CB8AC3E}">
        <p14:creationId xmlns:p14="http://schemas.microsoft.com/office/powerpoint/2010/main" val="12025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94234" y="1972770"/>
            <a:ext cx="7777655" cy="38079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b="1" dirty="0" smtClean="0"/>
              <a:t>Godło (Godło </a:t>
            </a:r>
            <a:r>
              <a:rPr lang="pl-PL" b="1" dirty="0"/>
              <a:t>Rzeczypospolitej </a:t>
            </a:r>
            <a:r>
              <a:rPr lang="pl-PL" b="1" dirty="0" smtClean="0"/>
              <a:t>Polskiej)</a:t>
            </a:r>
            <a:r>
              <a:rPr lang="pl-PL" dirty="0" smtClean="0"/>
              <a:t>,właściwie </a:t>
            </a:r>
            <a:r>
              <a:rPr lang="pl-PL" dirty="0"/>
              <a:t>herb </a:t>
            </a:r>
            <a:r>
              <a:rPr lang="pl-PL" dirty="0" smtClean="0"/>
              <a:t>Polski – </a:t>
            </a:r>
            <a:r>
              <a:rPr lang="pl-PL" dirty="0"/>
              <a:t>godło i symbol Rzeczypospolitej </a:t>
            </a:r>
            <a:r>
              <a:rPr lang="pl-PL" dirty="0" smtClean="0"/>
              <a:t>Polskiej.</a:t>
            </a:r>
          </a:p>
          <a:p>
            <a:pPr marL="0" indent="0" algn="just">
              <a:buNone/>
            </a:pPr>
            <a:endParaRPr lang="pl-PL" sz="1000" dirty="0" smtClean="0"/>
          </a:p>
          <a:p>
            <a:pPr algn="just"/>
            <a:r>
              <a:rPr lang="pl-PL" dirty="0"/>
              <a:t>Zgodnie z art. 28 Konstytucji </a:t>
            </a:r>
            <a:r>
              <a:rPr lang="pl-PL" dirty="0" smtClean="0"/>
              <a:t>RP </a:t>
            </a:r>
            <a:r>
              <a:rPr lang="pl-PL" b="1" dirty="0" smtClean="0"/>
              <a:t>Godłem </a:t>
            </a:r>
            <a:r>
              <a:rPr lang="pl-PL" b="1" dirty="0"/>
              <a:t>Rzeczypospolitej Polskiej jest wizerunek orła białego w </a:t>
            </a:r>
            <a:r>
              <a:rPr lang="pl-PL" b="1" dirty="0" smtClean="0"/>
              <a:t>złotej koronie </a:t>
            </a:r>
            <a:r>
              <a:rPr lang="pl-PL" dirty="0" smtClean="0"/>
              <a:t>(orzeł zwraca głowę w swoją prawą stronę) </a:t>
            </a:r>
            <a:r>
              <a:rPr lang="pl-PL" b="1" dirty="0" smtClean="0"/>
              <a:t>z rozwiniętymi skrzydłami, ze złotymi dziobem i szponami</a:t>
            </a:r>
            <a:r>
              <a:rPr lang="pl-PL" dirty="0" smtClean="0"/>
              <a:t> </a:t>
            </a:r>
            <a:r>
              <a:rPr lang="pl-PL" b="1" dirty="0" smtClean="0"/>
              <a:t>w </a:t>
            </a:r>
            <a:r>
              <a:rPr lang="pl-PL" b="1" dirty="0"/>
              <a:t>czerwonym polu</a:t>
            </a:r>
            <a:endParaRPr lang="pl-PL" dirty="0" smtClean="0"/>
          </a:p>
          <a:p>
            <a:pPr algn="just"/>
            <a:r>
              <a:rPr lang="pl-PL" dirty="0" smtClean="0"/>
              <a:t>Korona </a:t>
            </a:r>
            <a:r>
              <a:rPr lang="pl-PL" dirty="0"/>
              <a:t>została przywrócona 31 grudnia 1989 r. ustawą z dnia 29 grudnia 1989 r. o zmianie Konstytucji Polskiej Rzeczypospolitej </a:t>
            </a:r>
            <a:r>
              <a:rPr lang="pl-PL" dirty="0" smtClean="0"/>
              <a:t>Ludowej. </a:t>
            </a:r>
          </a:p>
          <a:p>
            <a:pPr algn="just"/>
            <a:r>
              <a:rPr lang="pl-PL" dirty="0" smtClean="0"/>
              <a:t>Jednakże </a:t>
            </a:r>
            <a:r>
              <a:rPr lang="pl-PL" dirty="0"/>
              <a:t>nowy wzór godła został wprowadzony dopiero 22 lutego 1990 r. ustawą z dnia 9 lutego 1990 r. o zmianie przepisów o godle, barwach i hymnie Rzeczypospolitej </a:t>
            </a:r>
            <a:r>
              <a:rPr lang="pl-PL" dirty="0" smtClean="0"/>
              <a:t>Polskiej.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959" y="230188"/>
            <a:ext cx="2281013" cy="1235867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Polskie symbole narodowe</a:t>
            </a:r>
            <a:endParaRPr 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2064467"/>
            <a:ext cx="2921876" cy="345443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09904" y="5780690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/>
              <a:t>Źródło: Wikipedia</a:t>
            </a:r>
          </a:p>
        </p:txBody>
      </p:sp>
    </p:spTree>
    <p:extLst>
      <p:ext uri="{BB962C8B-B14F-4D97-AF65-F5344CB8AC3E}">
        <p14:creationId xmlns:p14="http://schemas.microsoft.com/office/powerpoint/2010/main" val="31441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136"/>
            <a:ext cx="9398150" cy="1325563"/>
          </a:xfrm>
        </p:spPr>
        <p:txBody>
          <a:bodyPr/>
          <a:lstStyle/>
          <a:p>
            <a:pPr algn="ctr"/>
            <a:r>
              <a:rPr lang="pl-PL" b="1" dirty="0" smtClean="0"/>
              <a:t>Pierwszy rozbiór Rzeczpospolitej (1772 r.)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7771" y="44406"/>
            <a:ext cx="2131943" cy="1155100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549" y="1153675"/>
            <a:ext cx="5358908" cy="45518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117" y="5705475"/>
            <a:ext cx="2423886" cy="11525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730006" y="136169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b="1" u="sng" dirty="0"/>
              <a:t>I rozbiór Rzeczpospolitej </a:t>
            </a:r>
            <a:r>
              <a:rPr lang="pl-PL" b="1" u="sng" dirty="0" smtClean="0"/>
              <a:t>– 1772 r. </a:t>
            </a:r>
            <a:r>
              <a:rPr lang="pl-PL" b="1" u="sng" dirty="0"/>
              <a:t>(Rosja, Prusy, Austria</a:t>
            </a:r>
            <a:r>
              <a:rPr lang="pl-PL" b="1" u="sng" dirty="0" smtClean="0"/>
              <a:t>)</a:t>
            </a:r>
          </a:p>
          <a:p>
            <a:pPr algn="just"/>
            <a:endParaRPr lang="pl-PL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Pierwszy rozbiór Rzeczpospolitej nastąpił w 1772 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Rosja, Prusy i Austria </a:t>
            </a:r>
            <a:r>
              <a:rPr lang="pl-PL" dirty="0"/>
              <a:t>podpisały tajny aneks do traktatu sojuszniczego, w którym zobowiązały się do wspólnego wystąpienia zbrojnego przeciwko Rzeczypospolitej, gdy strony uznają, że zagrożone są ich interesy w tym </a:t>
            </a:r>
            <a:r>
              <a:rPr lang="pl-PL" dirty="0" smtClean="0"/>
              <a:t>kraju.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Oznaczono wówczas jakie obszary Rzeczpospolitej zagarną poszczególne państwa.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 </a:t>
            </a:r>
            <a:r>
              <a:rPr lang="pl-PL" dirty="0" smtClean="0"/>
              <a:t>Okupacji dokonano bez oporu, ponieważ wojska Rzeczpospolitej wyniszczone w czasie wojny domowej (tzw. konfederacji </a:t>
            </a:r>
            <a:r>
              <a:rPr lang="pl-PL" dirty="0"/>
              <a:t>b</a:t>
            </a:r>
            <a:r>
              <a:rPr lang="pl-PL" dirty="0" smtClean="0"/>
              <a:t>arskiej) nie były zdolne do obrony kraju.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Polska </a:t>
            </a:r>
            <a:r>
              <a:rPr lang="pl-PL" dirty="0"/>
              <a:t>w wyniku I rozbioru straciła prawie 1/3 obszaru i 35% ludności.</a:t>
            </a:r>
          </a:p>
        </p:txBody>
      </p:sp>
    </p:spTree>
    <p:extLst>
      <p:ext uri="{BB962C8B-B14F-4D97-AF65-F5344CB8AC3E}">
        <p14:creationId xmlns:p14="http://schemas.microsoft.com/office/powerpoint/2010/main" val="19908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6326"/>
            <a:ext cx="12192000" cy="2174419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dirty="0" smtClean="0"/>
              <a:t>Źródło:</a:t>
            </a:r>
            <a:br>
              <a:rPr lang="pl-PL" sz="2000" dirty="0" smtClean="0"/>
            </a:br>
            <a:r>
              <a:rPr lang="pl-PL" sz="2000" dirty="0" smtClean="0"/>
              <a:t>G. Wojciechowski „Wczoraj i dziś”. Podręcznik do historii i społeczeństwa dla klasy 6 szkoły podstawowej</a:t>
            </a:r>
            <a:r>
              <a:rPr lang="pl-PL" sz="2000" dirty="0"/>
              <a:t>. Wydawnictwo Nowa Era.</a:t>
            </a:r>
            <a:br>
              <a:rPr lang="pl-PL" sz="2000" dirty="0"/>
            </a:br>
            <a:r>
              <a:rPr lang="pl-PL" sz="2000" dirty="0" smtClean="0"/>
              <a:t>J. </a:t>
            </a:r>
            <a:r>
              <a:rPr lang="pl-PL" sz="2000" dirty="0" err="1" smtClean="0"/>
              <a:t>Kłaczkow</a:t>
            </a:r>
            <a:r>
              <a:rPr lang="pl-PL" sz="2000" dirty="0"/>
              <a:t> </a:t>
            </a:r>
            <a:r>
              <a:rPr lang="pl-PL" sz="2000" dirty="0" smtClean="0"/>
              <a:t>„Wczoraj i dziś”. Podręcznik do historii dla klasy 7 szkoły podstawowej. Wydawnictwo Nowa Era.</a:t>
            </a:r>
            <a:br>
              <a:rPr lang="pl-PL" sz="2000" dirty="0" smtClean="0"/>
            </a:br>
            <a:r>
              <a:rPr lang="pl-PL" sz="2000" dirty="0" smtClean="0"/>
              <a:t>W. </a:t>
            </a:r>
            <a:r>
              <a:rPr lang="pl-PL" sz="2000" dirty="0" err="1" smtClean="0"/>
              <a:t>Kalwat</a:t>
            </a:r>
            <a:r>
              <a:rPr lang="pl-PL" sz="2000" dirty="0" smtClean="0"/>
              <a:t>, </a:t>
            </a:r>
            <a:r>
              <a:rPr lang="pl-PL" sz="2000" dirty="0" err="1" smtClean="0"/>
              <a:t>M.Lis</a:t>
            </a:r>
            <a:r>
              <a:rPr lang="pl-PL" sz="2000" dirty="0" smtClean="0"/>
              <a:t> Historia Podręcznik dla klasy 4. Wydawnictwo </a:t>
            </a:r>
            <a:r>
              <a:rPr lang="pl-PL" sz="2000" dirty="0" err="1" smtClean="0"/>
              <a:t>WSiP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r>
              <a:rPr lang="pl-PL" sz="2000" dirty="0" smtClean="0"/>
              <a:t>Encyklopedia „Historia Polski”. Wydawnictwo PWN.</a:t>
            </a:r>
            <a:br>
              <a:rPr lang="pl-PL" sz="2000" dirty="0" smtClean="0"/>
            </a:br>
            <a:r>
              <a:rPr lang="pl-PL" sz="2000" dirty="0" smtClean="0"/>
              <a:t>www.rzeszow.pl</a:t>
            </a:r>
            <a:br>
              <a:rPr lang="pl-PL" sz="2000" dirty="0" smtClean="0"/>
            </a:br>
            <a:r>
              <a:rPr lang="pl-PL" sz="2000" dirty="0" smtClean="0"/>
              <a:t>www.wikipedia.org.pl</a:t>
            </a:r>
            <a:br>
              <a:rPr lang="pl-PL" sz="2000" dirty="0" smtClean="0"/>
            </a:br>
            <a:r>
              <a:rPr lang="pl-PL" sz="2000" dirty="0" smtClean="0"/>
              <a:t>www.jpilsudzki.org.pl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30400" y="4412343"/>
            <a:ext cx="991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Aleksandra Kiełbasa</a:t>
            </a:r>
          </a:p>
        </p:txBody>
      </p:sp>
    </p:spTree>
    <p:extLst>
      <p:ext uri="{BB962C8B-B14F-4D97-AF65-F5344CB8AC3E}">
        <p14:creationId xmlns:p14="http://schemas.microsoft.com/office/powerpoint/2010/main" val="39079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Drugi Rozbiór Rzeczpospolitej (1793 r.)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909708"/>
            <a:ext cx="1008100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b="1" u="sng" dirty="0" smtClean="0"/>
              <a:t>II rozbiór Rzeczpospolitej – 1793 r. </a:t>
            </a:r>
            <a:r>
              <a:rPr lang="pl-PL" sz="1800" b="1" u="sng" dirty="0"/>
              <a:t>(Rosja, Prusy) </a:t>
            </a:r>
            <a:endParaRPr lang="pl-PL" sz="1800" b="1" u="sng" dirty="0" smtClean="0"/>
          </a:p>
          <a:p>
            <a:pPr marL="0" indent="0" algn="just">
              <a:buNone/>
            </a:pPr>
            <a:endParaRPr lang="pl-PL" sz="1800" b="1" u="sng" dirty="0" smtClean="0"/>
          </a:p>
          <a:p>
            <a:pPr algn="just"/>
            <a:r>
              <a:rPr lang="pl-PL" sz="1800" dirty="0" smtClean="0"/>
              <a:t>23 </a:t>
            </a:r>
            <a:r>
              <a:rPr lang="pl-PL" sz="1800" dirty="0"/>
              <a:t>stycznia 1793 r. doszło do podpisania </a:t>
            </a:r>
            <a:r>
              <a:rPr lang="pl-PL" sz="1800" dirty="0" smtClean="0"/>
              <a:t>Traktatu podziałowego pomiędzy Rosją a Prusami</a:t>
            </a:r>
          </a:p>
          <a:p>
            <a:pPr algn="just"/>
            <a:r>
              <a:rPr lang="pl-PL" sz="1800" dirty="0"/>
              <a:t>W wyniku rozbioru Prusy zajęły dwa bogate miasta, jakimi były, dotąd należące do Rzeczpospolitej, Toruń i Gdańsk. Oprócz tego zajęły one również </a:t>
            </a:r>
            <a:r>
              <a:rPr lang="pl-PL" sz="1800" dirty="0" smtClean="0"/>
              <a:t>resztę </a:t>
            </a:r>
            <a:r>
              <a:rPr lang="pl-PL" sz="1800" b="1" dirty="0" smtClean="0"/>
              <a:t>Wielkopolski </a:t>
            </a:r>
            <a:r>
              <a:rPr lang="pl-PL" sz="1800" b="1" dirty="0"/>
              <a:t>i </a:t>
            </a:r>
            <a:r>
              <a:rPr lang="pl-PL" sz="1800" b="1" dirty="0" smtClean="0"/>
              <a:t>Kujaw oraz część Mazowsza.</a:t>
            </a:r>
            <a:r>
              <a:rPr lang="pl-PL" sz="1800" dirty="0" smtClean="0"/>
              <a:t> </a:t>
            </a:r>
            <a:r>
              <a:rPr lang="pl-PL" sz="1800" dirty="0"/>
              <a:t>Łącznie tereny </a:t>
            </a:r>
            <a:r>
              <a:rPr lang="pl-PL" sz="1800" dirty="0" smtClean="0"/>
              <a:t>zagarnięte </a:t>
            </a:r>
            <a:r>
              <a:rPr lang="pl-PL" sz="1800" dirty="0"/>
              <a:t>przez państwo pruskie to 58 tys.  kilometrów kwadratowych, zamieszkałych przez 1 milion mieszkańców.</a:t>
            </a:r>
          </a:p>
          <a:p>
            <a:pPr algn="just"/>
            <a:r>
              <a:rPr lang="pl-PL" sz="1800" dirty="0"/>
              <a:t>Państwo rosyjskie z kolei zajęło resztę</a:t>
            </a:r>
            <a:r>
              <a:rPr lang="pl-PL" sz="1800" b="1" dirty="0"/>
              <a:t> Ukrainy, Podole i Białoruś z </a:t>
            </a:r>
            <a:r>
              <a:rPr lang="pl-PL" sz="1800" b="1" dirty="0" smtClean="0"/>
              <a:t>Pińskiem (wschodnie ziemie Rzeczpospolitej)</a:t>
            </a:r>
            <a:r>
              <a:rPr lang="pl-PL" sz="1800" dirty="0" smtClean="0"/>
              <a:t>.</a:t>
            </a:r>
            <a:endParaRPr lang="pl-PL" sz="1800" b="1" dirty="0" smtClean="0"/>
          </a:p>
          <a:p>
            <a:pPr algn="just"/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8701" y="225276"/>
            <a:ext cx="2281013" cy="12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Trzeci Rozbiór Rzeczpospolitej (1795 r.)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393" y="1461143"/>
            <a:ext cx="10710041" cy="5265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u="sng" dirty="0" smtClean="0"/>
              <a:t>III rozbiór Rzeczpospolitej 1795 r. (Rosja, Prusy i Austria)</a:t>
            </a:r>
          </a:p>
          <a:p>
            <a:pPr algn="just"/>
            <a:r>
              <a:rPr lang="pl-PL" sz="1800" dirty="0"/>
              <a:t>Ostateczny zabór ziem Rzeczypospolitej dokonany </a:t>
            </a:r>
            <a:r>
              <a:rPr lang="pl-PL" sz="1800" dirty="0" smtClean="0"/>
              <a:t>został przez </a:t>
            </a:r>
            <a:r>
              <a:rPr lang="pl-PL" sz="1800" dirty="0"/>
              <a:t>Rosję, Prusy i Austrię na mocy traktatu podpisanego 24 </a:t>
            </a:r>
            <a:r>
              <a:rPr lang="pl-PL" sz="1800" dirty="0" smtClean="0"/>
              <a:t>października </a:t>
            </a:r>
            <a:r>
              <a:rPr lang="pl-PL" sz="1800" dirty="0"/>
              <a:t>1795 r</a:t>
            </a:r>
            <a:r>
              <a:rPr lang="pl-PL" sz="1800" dirty="0" smtClean="0"/>
              <a:t>., w </a:t>
            </a:r>
            <a:r>
              <a:rPr lang="pl-PL" sz="1800" dirty="0"/>
              <a:t>którym zaborcy powoływali się na zagrożenie rewolucyjne ze strony Polski. Bezpośrednią przyczyną rozbioru było powstanie kościuszkowskie. </a:t>
            </a:r>
          </a:p>
          <a:p>
            <a:r>
              <a:rPr lang="pl-PL" sz="1800" dirty="0" smtClean="0"/>
              <a:t>W </a:t>
            </a:r>
            <a:r>
              <a:rPr lang="pl-PL" sz="1800" dirty="0"/>
              <a:t>ramach podziału Prusy otrzymały ziemie na północny zachód od linii Pilicy, Bugu i </a:t>
            </a:r>
            <a:r>
              <a:rPr lang="pl-PL" sz="1800" dirty="0" smtClean="0"/>
              <a:t>Niemna (</a:t>
            </a:r>
            <a:r>
              <a:rPr lang="pl-PL" sz="1800" dirty="0"/>
              <a:t>z Warszawą</a:t>
            </a:r>
            <a:r>
              <a:rPr lang="pl-PL" sz="1800" dirty="0" smtClean="0"/>
              <a:t>).</a:t>
            </a:r>
          </a:p>
          <a:p>
            <a:pPr algn="just"/>
            <a:r>
              <a:rPr lang="pl-PL" sz="1800" dirty="0" smtClean="0"/>
              <a:t> </a:t>
            </a:r>
            <a:r>
              <a:rPr lang="pl-PL" sz="1800" dirty="0"/>
              <a:t>Rosja zajęła obszary na wschód od linii Niemna i </a:t>
            </a:r>
            <a:r>
              <a:rPr lang="pl-PL" sz="1800" dirty="0" smtClean="0"/>
              <a:t>Bugu (</a:t>
            </a:r>
            <a:r>
              <a:rPr lang="pl-PL" sz="1800" dirty="0"/>
              <a:t>z Wilnem), Austria przyłączyła terytoria pomiędzy Pilicą a </a:t>
            </a:r>
            <a:r>
              <a:rPr lang="pl-PL" sz="1800" dirty="0" smtClean="0"/>
              <a:t>Bugiem (</a:t>
            </a:r>
            <a:r>
              <a:rPr lang="pl-PL" sz="1800" dirty="0"/>
              <a:t>z Krakowem</a:t>
            </a:r>
            <a:r>
              <a:rPr lang="pl-PL" sz="1800" dirty="0" smtClean="0"/>
              <a:t>).</a:t>
            </a:r>
          </a:p>
          <a:p>
            <a:pPr marL="0" indent="0" algn="just">
              <a:buNone/>
            </a:pPr>
            <a:endParaRPr lang="pl-PL" sz="1100" b="1" u="sng" dirty="0" smtClean="0"/>
          </a:p>
          <a:p>
            <a:pPr marL="0" indent="0" algn="just">
              <a:buNone/>
            </a:pPr>
            <a:r>
              <a:rPr lang="pl-PL" sz="1800" b="1" u="sng" dirty="0" smtClean="0"/>
              <a:t>W </a:t>
            </a:r>
            <a:r>
              <a:rPr lang="pl-PL" sz="1800" b="1" u="sng" dirty="0"/>
              <a:t>wyniku trzech rozbiorów poszczególne państwa zagarnęły:</a:t>
            </a:r>
          </a:p>
          <a:p>
            <a:pPr algn="just"/>
            <a:r>
              <a:rPr lang="pl-PL" sz="1800" dirty="0" smtClean="0"/>
              <a:t>    </a:t>
            </a:r>
            <a:r>
              <a:rPr lang="pl-PL" sz="1800" dirty="0"/>
              <a:t>Rosja - 463 200 km² obszaru i ponad 5,4 mln mieszkańców.</a:t>
            </a:r>
          </a:p>
          <a:p>
            <a:pPr algn="just"/>
            <a:r>
              <a:rPr lang="pl-PL" sz="1800" dirty="0"/>
              <a:t>    Prusy - 141 400 km² obszaru ok. 2,6 mln mieszkańców.</a:t>
            </a:r>
          </a:p>
          <a:p>
            <a:pPr algn="just"/>
            <a:r>
              <a:rPr lang="pl-PL" sz="1800" dirty="0"/>
              <a:t>    Austria - 128 900 km² obszaru ok. 4,2 mln mieszkańców. </a:t>
            </a:r>
          </a:p>
          <a:p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Rozbiory Rzeczpospolitej doprowadziły do upadku państwa </a:t>
            </a:r>
            <a:r>
              <a:rPr lang="pl-PL" sz="1800" dirty="0" smtClean="0"/>
              <a:t>polskiego i zniknięcie Rzeczpospolitej z mapy Europy.</a:t>
            </a:r>
          </a:p>
          <a:p>
            <a:pPr marL="0" indent="0">
              <a:buNone/>
            </a:pPr>
            <a:r>
              <a:rPr lang="pl-PL" sz="1800" dirty="0" smtClean="0"/>
              <a:t>Państwo Polskie przestało istnieć aż na 123 lata.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8701" y="225276"/>
            <a:ext cx="2281013" cy="12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5440" y="457"/>
            <a:ext cx="10515600" cy="63381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+mn-lt"/>
              </a:rPr>
              <a:t>Powstanie Kościuszkowskie (1794 r.)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16898"/>
            <a:ext cx="12167168" cy="62411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750" b="1" u="sng" dirty="0"/>
              <a:t>Przyczyny powstania:</a:t>
            </a:r>
          </a:p>
          <a:p>
            <a:pPr algn="just"/>
            <a:r>
              <a:rPr lang="pl-PL" sz="1750" dirty="0" smtClean="0"/>
              <a:t>Sytuacja </a:t>
            </a:r>
            <a:r>
              <a:rPr lang="pl-PL" sz="1750" dirty="0"/>
              <a:t>Rzeczypospolitej po II rozbiorze Polski przedstawiała się tragicznie. Kraj znajdował się pod okupacją obcych wojsk, które w poczuciu bezkarności dokonywały grabieży i nadużyć</a:t>
            </a:r>
            <a:r>
              <a:rPr lang="pl-PL" sz="1750" dirty="0" smtClean="0"/>
              <a:t>. Krajem w zasadzie rządziła Rosja.</a:t>
            </a:r>
          </a:p>
          <a:p>
            <a:pPr algn="just"/>
            <a:r>
              <a:rPr lang="pl-PL" sz="1750" dirty="0"/>
              <a:t>W kraju i na emigracji zaczęły tworzyć się organizacje spiskowe mające na celu przygotowanie zrywu zbrojnego.</a:t>
            </a:r>
          </a:p>
          <a:p>
            <a:pPr algn="just"/>
            <a:r>
              <a:rPr lang="pl-PL" sz="1750" dirty="0"/>
              <a:t>Wybuch powstania przyspieszyła redukcja wojska polskiego o 50% i przymusowy werbunek zredukowanych żołnierzy do armii rosyjskiej i pruskiej, jak również aresztowania wśród warszawskich sprzysiężonych. </a:t>
            </a:r>
          </a:p>
          <a:p>
            <a:pPr algn="just"/>
            <a:r>
              <a:rPr lang="pl-PL" sz="1750" dirty="0" smtClean="0"/>
              <a:t>W Krakowie 24 marca 1794 r. ogłoszono rozpoczęcie powstania. Na </a:t>
            </a:r>
            <a:r>
              <a:rPr lang="pl-PL" sz="1750" dirty="0"/>
              <a:t>czele powstania stanął Tadeusz </a:t>
            </a:r>
            <a:r>
              <a:rPr lang="pl-PL" sz="1750" dirty="0" smtClean="0"/>
              <a:t>Kościuszko.</a:t>
            </a:r>
            <a:endParaRPr lang="pl-PL" sz="1750" dirty="0"/>
          </a:p>
          <a:p>
            <a:pPr marL="0" indent="0" algn="just">
              <a:buNone/>
            </a:pPr>
            <a:r>
              <a:rPr lang="pl-PL" sz="1750" b="1" u="sng" dirty="0"/>
              <a:t>Cel powstania</a:t>
            </a:r>
            <a:r>
              <a:rPr lang="pl-PL" sz="1750" b="1" u="sng" dirty="0" smtClean="0"/>
              <a:t>:</a:t>
            </a:r>
          </a:p>
          <a:p>
            <a:pPr algn="just"/>
            <a:r>
              <a:rPr lang="pl-PL" sz="1750" dirty="0" smtClean="0"/>
              <a:t>Odzyskanie przez Rzeczpospolitą pełnej suwerenności oraz utraconych w II rozbiorze ziem.</a:t>
            </a:r>
          </a:p>
          <a:p>
            <a:pPr marL="0" indent="0" algn="just">
              <a:buNone/>
            </a:pPr>
            <a:r>
              <a:rPr lang="pl-PL" sz="1750" b="1" u="sng" dirty="0"/>
              <a:t>Najważniejsze wydarzenia</a:t>
            </a:r>
            <a:r>
              <a:rPr lang="pl-PL" sz="1750" b="1" u="sng" dirty="0" smtClean="0"/>
              <a:t>:</a:t>
            </a:r>
            <a:endParaRPr lang="pl-PL" sz="1750" dirty="0" smtClean="0"/>
          </a:p>
          <a:p>
            <a:pPr algn="just"/>
            <a:r>
              <a:rPr lang="pl-PL" sz="1750" dirty="0" smtClean="0"/>
              <a:t>4 kwietnia </a:t>
            </a:r>
            <a:r>
              <a:rPr lang="pl-PL" sz="1750" dirty="0"/>
              <a:t>stoczono z wojskami rosyjskimi bitwę pod </a:t>
            </a:r>
            <a:r>
              <a:rPr lang="pl-PL" sz="1750" dirty="0" smtClean="0"/>
              <a:t>Racławicami, </a:t>
            </a:r>
            <a:r>
              <a:rPr lang="pl-PL" sz="1750" dirty="0"/>
              <a:t>zwycięstwo wojsk polskich przyspieszyło wybuch powstania na różnych terenach </a:t>
            </a:r>
            <a:r>
              <a:rPr lang="pl-PL" sz="1750" dirty="0" smtClean="0"/>
              <a:t>Polski.</a:t>
            </a:r>
          </a:p>
          <a:p>
            <a:pPr algn="just"/>
            <a:r>
              <a:rPr lang="pl-PL" sz="1750" dirty="0" smtClean="0"/>
              <a:t>Oprócz regularnej armii do walk włączyli się również chłopi tworząc oddziały </a:t>
            </a:r>
            <a:r>
              <a:rPr lang="pl-PL" sz="1750" dirty="0"/>
              <a:t>kosynierów. </a:t>
            </a:r>
            <a:endParaRPr lang="pl-PL" sz="1750" dirty="0" smtClean="0"/>
          </a:p>
          <a:p>
            <a:pPr algn="just"/>
            <a:r>
              <a:rPr lang="pl-PL" sz="1750" dirty="0" smtClean="0"/>
              <a:t>O </a:t>
            </a:r>
            <a:r>
              <a:rPr lang="pl-PL" sz="1750" dirty="0"/>
              <a:t>klęsce powstania kościuszkowskiego zadecydowała rozegrana 10 października 1794 roku bitwa pod </a:t>
            </a:r>
            <a:r>
              <a:rPr lang="pl-PL" sz="1750" dirty="0" smtClean="0"/>
              <a:t>Maciejowicami, która </a:t>
            </a:r>
            <a:r>
              <a:rPr lang="pl-PL" sz="1750" dirty="0"/>
              <a:t>na skutek rozproszenia sił polskich i błędów w dowodzeniu zakończyła </a:t>
            </a:r>
            <a:r>
              <a:rPr lang="pl-PL" sz="1750" dirty="0" smtClean="0"/>
              <a:t>się </a:t>
            </a:r>
            <a:r>
              <a:rPr lang="pl-PL" sz="1750" dirty="0"/>
              <a:t>klęską.</a:t>
            </a:r>
          </a:p>
          <a:p>
            <a:pPr algn="just"/>
            <a:r>
              <a:rPr lang="pl-PL" sz="1750" dirty="0" smtClean="0"/>
              <a:t>Pomimo wielkiego patriotyzmu i odwagi powstańców (m.in. Zwycięstwo Polaków w bitwie pod Racławicami) wobec współdziałania Rosji i Prus poniesiono klęskę, a naczelnik powstania Kościuszko trafił do niewoli.</a:t>
            </a:r>
          </a:p>
          <a:p>
            <a:pPr marL="0" indent="0" algn="just">
              <a:buNone/>
            </a:pPr>
            <a:r>
              <a:rPr lang="pl-PL" sz="1750" b="1" u="sng" dirty="0"/>
              <a:t>Skutki powstania:</a:t>
            </a:r>
          </a:p>
          <a:p>
            <a:pPr algn="just"/>
            <a:r>
              <a:rPr lang="pl-PL" sz="1750" dirty="0" smtClean="0"/>
              <a:t>Po </a:t>
            </a:r>
            <a:r>
              <a:rPr lang="pl-PL" sz="1750" dirty="0"/>
              <a:t>upadku powstania Austria, Prusy i Rosja dokonały 1795 </a:t>
            </a:r>
            <a:r>
              <a:rPr lang="pl-PL" sz="1750" dirty="0" smtClean="0"/>
              <a:t>r. III </a:t>
            </a:r>
            <a:r>
              <a:rPr lang="pl-PL" sz="1750" dirty="0"/>
              <a:t>rozbioru Polski</a:t>
            </a:r>
            <a:r>
              <a:rPr lang="pl-PL" sz="1750" dirty="0" smtClean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2567" y="457"/>
            <a:ext cx="1836945" cy="9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7300" y="0"/>
            <a:ext cx="5404945" cy="8171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 smtClean="0">
                <a:latin typeface="+mn-lt"/>
              </a:rPr>
              <a:t>Powstanie Listopadowe (1830 -1831)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356" y="651641"/>
            <a:ext cx="11902059" cy="6127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 smtClean="0"/>
              <a:t>Przyczyny powstania:</a:t>
            </a:r>
          </a:p>
          <a:p>
            <a:r>
              <a:rPr lang="pl-PL" sz="1600" dirty="0" smtClean="0"/>
              <a:t>Prawa zagwarantowane w konstytucji Królestwa Polskiego były ograniczone przez zasiadającego wówczas na polskim tronie cara Rosji (np. ograniczono swobodę wypowiedzi, w sposób brutalny traktowano polskich żołnierzy)</a:t>
            </a:r>
          </a:p>
          <a:p>
            <a:r>
              <a:rPr lang="pl-PL" sz="1600" dirty="0" smtClean="0"/>
              <a:t>Wśród ludności polskiej narastało niezadowolenie (polska młodzież, studenci i przedstawiciele sfer wyższych tworzyli organizacje spiskowe)</a:t>
            </a:r>
          </a:p>
          <a:p>
            <a:pPr marL="0" indent="0">
              <a:buNone/>
            </a:pPr>
            <a:r>
              <a:rPr lang="pl-PL" sz="1600" b="1" u="sng" dirty="0" smtClean="0"/>
              <a:t>Cel powstania:</a:t>
            </a:r>
          </a:p>
          <a:p>
            <a:r>
              <a:rPr lang="pl-PL" sz="1600" dirty="0" smtClean="0"/>
              <a:t>Odzyskanie niepodległości przez Polskę</a:t>
            </a:r>
          </a:p>
          <a:p>
            <a:pPr marL="0" indent="0">
              <a:buNone/>
            </a:pPr>
            <a:r>
              <a:rPr lang="pl-PL" sz="1600" b="1" u="sng" dirty="0" smtClean="0"/>
              <a:t>Najważniejsze wydarzenia:</a:t>
            </a:r>
          </a:p>
          <a:p>
            <a:r>
              <a:rPr lang="pl-PL" sz="1600" dirty="0" smtClean="0"/>
              <a:t>Z 29 </a:t>
            </a:r>
            <a:r>
              <a:rPr lang="pl-PL" sz="1600" dirty="0"/>
              <a:t>na 30 listopada 1830 r. - </a:t>
            </a:r>
            <a:r>
              <a:rPr lang="pl-PL" sz="1600" dirty="0" smtClean="0"/>
              <a:t>wybuchło powstanie listopadowe </a:t>
            </a:r>
            <a:r>
              <a:rPr lang="pl-PL" sz="1600" dirty="0"/>
              <a:t>(noc listopadowa</a:t>
            </a:r>
            <a:r>
              <a:rPr lang="pl-PL" sz="1600" dirty="0" smtClean="0"/>
              <a:t>)</a:t>
            </a:r>
          </a:p>
          <a:p>
            <a:r>
              <a:rPr lang="pl-PL" sz="1600" dirty="0" smtClean="0"/>
              <a:t>25  stycznia 1831 r. sejm ogłosił pozbawienie władzy </a:t>
            </a:r>
            <a:r>
              <a:rPr lang="pl-PL" sz="1600" dirty="0"/>
              <a:t>ó</a:t>
            </a:r>
            <a:r>
              <a:rPr lang="pl-PL" sz="1600" dirty="0" smtClean="0"/>
              <a:t>wczesnego króla Polski cara Mikołaja I. W odpowiedzi Rosjanie skierowali na ziemie polskie armie rosyjską</a:t>
            </a:r>
          </a:p>
          <a:p>
            <a:r>
              <a:rPr lang="pl-PL" sz="1600" dirty="0" smtClean="0"/>
              <a:t>1831 r. wybuchła wojna polsko-rosyjska</a:t>
            </a:r>
          </a:p>
          <a:p>
            <a:r>
              <a:rPr lang="pl-PL" sz="1600" dirty="0" smtClean="0"/>
              <a:t>Stoczono wiele bitew, w których </a:t>
            </a:r>
            <a:r>
              <a:rPr lang="pl-PL" sz="1600" dirty="0"/>
              <a:t>P</a:t>
            </a:r>
            <a:r>
              <a:rPr lang="pl-PL" sz="1600" dirty="0" smtClean="0"/>
              <a:t>olacy wykazali się wielką odwagą (np. pod Grochowem, Ostrołęką, w Warszawie). Pomimo wielu wygranych bitew Polacy ponieśli klęskę i ostatecznie wojna zakończyła się zwycięstwem Rosjan.</a:t>
            </a:r>
          </a:p>
          <a:p>
            <a:pPr marL="0" indent="0">
              <a:buNone/>
            </a:pPr>
            <a:r>
              <a:rPr lang="pl-PL" sz="1600" b="1" u="sng" dirty="0" smtClean="0"/>
              <a:t>Przyczyny klęski powstania i jej skutki:</a:t>
            </a:r>
          </a:p>
          <a:p>
            <a:r>
              <a:rPr lang="pl-PL" sz="1600" dirty="0" smtClean="0"/>
              <a:t>Przewaga militarna Rosji </a:t>
            </a:r>
          </a:p>
          <a:p>
            <a:r>
              <a:rPr lang="pl-PL" sz="1600" dirty="0" smtClean="0"/>
              <a:t>Nieudolność, niezdecydowanie i brak wiary polskich dowódców w zwycięstwo</a:t>
            </a:r>
          </a:p>
          <a:p>
            <a:r>
              <a:rPr lang="pl-PL" sz="1600" dirty="0" smtClean="0"/>
              <a:t>Prześladowania i kary wobec uczestników powstania</a:t>
            </a:r>
          </a:p>
          <a:p>
            <a:r>
              <a:rPr lang="pl-PL" sz="1600" dirty="0" smtClean="0"/>
              <a:t>Likwidacja konstytucji, sejmu i armii królestwa Polskiego</a:t>
            </a:r>
          </a:p>
          <a:p>
            <a:r>
              <a:rPr lang="pl-PL" sz="1600" dirty="0" smtClean="0"/>
              <a:t>Opuszczanie kraju przez tysięcy Polaków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0188" y="0"/>
            <a:ext cx="1866198" cy="10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7300" y="0"/>
            <a:ext cx="5404945" cy="81711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+mn-lt"/>
              </a:rPr>
              <a:t>Powstanie Styczniowe </a:t>
            </a:r>
            <a:r>
              <a:rPr lang="pl-PL" sz="2800" b="1" dirty="0">
                <a:latin typeface="+mn-lt"/>
              </a:rPr>
              <a:t>(</a:t>
            </a:r>
            <a:r>
              <a:rPr lang="pl-PL" sz="2800" b="1" dirty="0" smtClean="0">
                <a:latin typeface="+mn-lt"/>
              </a:rPr>
              <a:t>1863-1864)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186" y="630620"/>
            <a:ext cx="11887200" cy="61275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u="sng" dirty="0" smtClean="0"/>
              <a:t>Przyczyny powstania:</a:t>
            </a:r>
            <a:endParaRPr lang="pl-PL" sz="1600" dirty="0" smtClean="0"/>
          </a:p>
          <a:p>
            <a:pPr algn="just"/>
            <a:r>
              <a:rPr lang="pl-PL" sz="1600" dirty="0" smtClean="0"/>
              <a:t>Niezadowolenie mieszkańców Królestwa Polskiego z polityki cara oraz marzenia o niepodległości prowadziły do organizacji manifestacji patriotycznych, które brutalnie rozpędzali Rosjanie.</a:t>
            </a:r>
          </a:p>
          <a:p>
            <a:pPr algn="just"/>
            <a:r>
              <a:rPr lang="pl-PL" sz="1600" dirty="0" smtClean="0"/>
              <a:t>Polska młodzież marząc o niepodległości tworzyła tajne organizacje zajmujące się przygotowywaniem do zbrojnego wystąpienia przeciw Rosji.</a:t>
            </a:r>
          </a:p>
          <a:p>
            <a:pPr algn="just"/>
            <a:r>
              <a:rPr lang="pl-PL" sz="1600" dirty="0" smtClean="0"/>
              <a:t>Aby zapobiec wybuchowi powstania Rosjanie przeprowadzili przymusowy pobór do wojska tzw. Brankę.</a:t>
            </a:r>
          </a:p>
          <a:p>
            <a:pPr marL="0" indent="0" algn="just">
              <a:buNone/>
            </a:pPr>
            <a:r>
              <a:rPr lang="pl-PL" sz="1600" b="1" u="sng" dirty="0" smtClean="0"/>
              <a:t>Cel powstania:</a:t>
            </a:r>
          </a:p>
          <a:p>
            <a:pPr algn="just"/>
            <a:r>
              <a:rPr lang="pl-PL" sz="1600" dirty="0" smtClean="0"/>
              <a:t>Przywrócenie Polsce wolności.</a:t>
            </a:r>
          </a:p>
          <a:p>
            <a:pPr marL="0" indent="0" algn="just">
              <a:buNone/>
            </a:pPr>
            <a:r>
              <a:rPr lang="pl-PL" sz="1600" b="1" u="sng" dirty="0" smtClean="0"/>
              <a:t>Najważniejsze wydarzenia:</a:t>
            </a:r>
          </a:p>
          <a:p>
            <a:pPr algn="just"/>
            <a:r>
              <a:rPr lang="pl-PL" sz="1600" dirty="0" smtClean="0"/>
              <a:t>22 stycznia 1863 r. wybuchło powstanie styczniowe. Powołano rząd powstańczy, który wzywał Polaków do walki przeciwko zaborcy</a:t>
            </a:r>
          </a:p>
          <a:p>
            <a:pPr algn="just"/>
            <a:r>
              <a:rPr lang="pl-PL" sz="1600" dirty="0" smtClean="0"/>
              <a:t>Powstańcy prowadzili przeciwko Rosjanom wojnę partyzancką (atakowali z zaskoczenia i urządzali zasadzki), nie mieli wystarczającego uzbrojenia, większość powstańców stanowili chłopi). Podczas powstania styczniowego stoczono ponad tysiąc starć. </a:t>
            </a:r>
          </a:p>
          <a:p>
            <a:pPr algn="just"/>
            <a:r>
              <a:rPr lang="pl-PL" sz="1600" dirty="0" smtClean="0"/>
              <a:t>Jesienią 1863 r. powstańcy byli już bliscy porażki, wówczas na ich czele stanął Romuald Traugutt, dzięki jego zaangażowaniu powstańcom udało się przetrwać zimę.</a:t>
            </a:r>
          </a:p>
          <a:p>
            <a:pPr algn="just"/>
            <a:r>
              <a:rPr lang="pl-PL" sz="1600" dirty="0" smtClean="0"/>
              <a:t>W marcu 1864 r. car ogłasza uwłaszczenie chłopów czym odciąga ich od powstania</a:t>
            </a:r>
          </a:p>
          <a:p>
            <a:pPr algn="just"/>
            <a:r>
              <a:rPr lang="pl-PL" sz="1600" dirty="0" smtClean="0"/>
              <a:t>W kwietniu 1864 r. ostatni przywódca powstania Romuald Traugutt został aresztowany i stracony. Wówczas powstanie upadło.  </a:t>
            </a:r>
          </a:p>
          <a:p>
            <a:pPr marL="0" indent="0" algn="just">
              <a:buNone/>
            </a:pPr>
            <a:r>
              <a:rPr lang="pl-PL" sz="1600" b="1" u="sng" dirty="0" smtClean="0"/>
              <a:t>Skutki powstania:</a:t>
            </a:r>
          </a:p>
          <a:p>
            <a:pPr algn="just"/>
            <a:r>
              <a:rPr lang="pl-PL" sz="1600" dirty="0" smtClean="0"/>
              <a:t>Tysiące Polaków skazano na śmierć lub zesłanie na Syberię, wielu wyemigrowało za granicę</a:t>
            </a:r>
          </a:p>
          <a:p>
            <a:pPr algn="just"/>
            <a:r>
              <a:rPr lang="pl-PL" sz="1600" dirty="0" smtClean="0"/>
              <a:t>Zlikwidowano odrębność i autonomię Królestwa Polskiego i wprowadzono bezwzględną rusyfikację (zmuszano Polaków do przyjmowania kultury i języka rosyjskiego)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0188" y="0"/>
            <a:ext cx="1866198" cy="10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529" y="161636"/>
            <a:ext cx="8811409" cy="812034"/>
          </a:xfrm>
        </p:spPr>
        <p:txBody>
          <a:bodyPr/>
          <a:lstStyle/>
          <a:p>
            <a:pPr algn="ctr"/>
            <a:r>
              <a:rPr lang="pl-PL" b="1" dirty="0" smtClean="0"/>
              <a:t>Rzeszowskie pomniki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865" y="10899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Tadeusz Kościuszko (1746-1817)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1048" y="230189"/>
            <a:ext cx="2111924" cy="11442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13" y="1669473"/>
            <a:ext cx="3632146" cy="551878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603531" y="1509287"/>
            <a:ext cx="69859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Obecny pomnik jest repliką poprzedniego monumentu. Został ponownie (po zburzeniu przez Niemców podczas II </a:t>
            </a:r>
            <a:r>
              <a:rPr lang="pl-PL" dirty="0"/>
              <a:t>W</a:t>
            </a:r>
            <a:r>
              <a:rPr lang="pl-PL" dirty="0" smtClean="0"/>
              <a:t>ojny </a:t>
            </a:r>
            <a:r>
              <a:rPr lang="pl-PL" dirty="0"/>
              <a:t>Ś</a:t>
            </a:r>
            <a:r>
              <a:rPr lang="pl-PL" dirty="0" smtClean="0"/>
              <a:t>wiatowej) wniesiony w 1980 r. dla uczczenia pamięci Tadeusza Kościuszki, wojskowego, generała polskiego i amerykańskiego, bohatera narodowego tych krajów.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upamiętnia bohaterskie czyny człowieka, który przywiązywał wielkie znaczenie do ideałów wolności, równości i niepodległości. Walczył on o wolność Stanów Zjednoczonych oraz Polski.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 II rozbiorze Polski zorganizował powstanie antyrosyjskie zwane insurekcją kościuszkowską.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Był wielkim patriotą walczącym o wolność Rzeczpospolitej. Swoją odwagę i patriotyzm pokazał między innymi w bitwie pod Racławicami, gdzie Polacy odnieśli zwycięstwo.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stoi na rzeszowskim Rynku w pobliżu ratusza.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98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480" y="931790"/>
            <a:ext cx="11756064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Adam Mickiewicz (1798-1855)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30480" y="146519"/>
            <a:ext cx="10515600" cy="701602"/>
          </a:xfrm>
        </p:spPr>
        <p:txBody>
          <a:bodyPr/>
          <a:lstStyle/>
          <a:p>
            <a:pPr algn="ctr"/>
            <a:r>
              <a:rPr lang="pl-PL" b="1" dirty="0" smtClean="0"/>
              <a:t>Rzeszowskie pomniki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9213" y="101847"/>
            <a:ext cx="2017331" cy="109300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80" y="1396560"/>
            <a:ext cx="3144399" cy="517616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388680" y="1549724"/>
            <a:ext cx="86561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Pomnik </a:t>
            </a:r>
            <a:r>
              <a:rPr lang="pl-PL" dirty="0" smtClean="0"/>
              <a:t>wieszcza narodowego Adama </a:t>
            </a:r>
            <a:r>
              <a:rPr lang="pl-PL" dirty="0"/>
              <a:t>Mickiewicza odsłonięto 26 listopada 1892 roku</a:t>
            </a:r>
            <a:r>
              <a:rPr lang="pl-PL" dirty="0" smtClean="0"/>
              <a:t>. </a:t>
            </a:r>
          </a:p>
          <a:p>
            <a:pPr algn="just"/>
            <a:endParaRPr lang="pl-PL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W </a:t>
            </a:r>
            <a:r>
              <a:rPr lang="pl-PL" dirty="0"/>
              <a:t>październiku 1940 roku Niemcy zniszczyli </a:t>
            </a:r>
            <a:r>
              <a:rPr lang="pl-PL" dirty="0" smtClean="0"/>
              <a:t>pomnik. Obecny </a:t>
            </a:r>
            <a:r>
              <a:rPr lang="pl-PL" dirty="0"/>
              <a:t>pomnik, </a:t>
            </a:r>
            <a:r>
              <a:rPr lang="pl-PL" dirty="0" smtClean="0"/>
              <a:t>odsłonięto </a:t>
            </a:r>
            <a:r>
              <a:rPr lang="pl-PL" dirty="0"/>
              <a:t>1986 </a:t>
            </a:r>
            <a:r>
              <a:rPr lang="pl-PL" dirty="0" smtClean="0"/>
              <a:t>r.</a:t>
            </a:r>
          </a:p>
          <a:p>
            <a:pPr algn="just"/>
            <a:endParaRPr lang="pl-PL" sz="800" dirty="0" smtClean="0"/>
          </a:p>
          <a:p>
            <a:pPr algn="just"/>
            <a:endParaRPr lang="pl-PL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Pomnik upamiętnia jednego z największych </a:t>
            </a:r>
            <a:r>
              <a:rPr lang="pl-PL" dirty="0"/>
              <a:t>polskich </a:t>
            </a:r>
            <a:r>
              <a:rPr lang="pl-PL" dirty="0" smtClean="0"/>
              <a:t>poetów </a:t>
            </a:r>
            <a:r>
              <a:rPr lang="pl-PL" dirty="0"/>
              <a:t>i publicystów </a:t>
            </a:r>
            <a:r>
              <a:rPr lang="pl-PL" dirty="0" smtClean="0"/>
              <a:t>romantyzmu.</a:t>
            </a:r>
          </a:p>
          <a:p>
            <a:pPr algn="just"/>
            <a:endParaRPr lang="pl-PL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Adam Mickiewicz jako jeden z działaczy niepodległościowych musiał opuścić </a:t>
            </a:r>
            <a:r>
              <a:rPr lang="pl-PL" dirty="0"/>
              <a:t>P</a:t>
            </a:r>
            <a:r>
              <a:rPr lang="pl-PL" dirty="0" smtClean="0"/>
              <a:t>olskę. Będąc na wygnaniu napisał  m.in</a:t>
            </a:r>
            <a:r>
              <a:rPr lang="pl-PL" dirty="0"/>
              <a:t>. „Odę do młodości” wyrażająca wiarę w młodość, zbiorowość, a przede wszystkim nawołująca do czynnej walki dając nadzieję </a:t>
            </a:r>
            <a:r>
              <a:rPr lang="pl-PL" dirty="0" smtClean="0"/>
              <a:t>na wygraną. Jego dzieło </a:t>
            </a:r>
            <a:r>
              <a:rPr lang="pl-PL" dirty="0"/>
              <a:t>„Sonety </a:t>
            </a:r>
            <a:r>
              <a:rPr lang="pl-PL" dirty="0" smtClean="0"/>
              <a:t>krymskie” stanowią wyraz </a:t>
            </a:r>
            <a:r>
              <a:rPr lang="pl-PL" dirty="0"/>
              <a:t>zainteresowań Mickiewicza Wschodem, opisują orientalną przyrodę i kulturę, a także rozpacz wygnańca tęskniącego za ojczyzną</a:t>
            </a:r>
            <a:r>
              <a:rPr lang="pl-PL" dirty="0" smtClean="0"/>
              <a:t>. Poeta był wielkim patriotą w swych dziełach m.in. „Dziady”, „Konrad Wallenrod” wyraża swoją tęsknotę za ojczyzną.</a:t>
            </a:r>
          </a:p>
          <a:p>
            <a:pPr algn="just"/>
            <a:endParaRPr lang="pl-PL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„Pan Tadeusz” to jego dzieło, w którym chciał pokazać jak ważna jest </a:t>
            </a:r>
            <a:r>
              <a:rPr lang="pl-PL" dirty="0"/>
              <a:t>ojczyzna. </a:t>
            </a:r>
            <a:r>
              <a:rPr lang="pl-PL" dirty="0" smtClean="0"/>
              <a:t>Nawoływał on do zakopania wszystkich toporów wojennych i wspólnej walki o </a:t>
            </a:r>
            <a:r>
              <a:rPr lang="pl-PL" dirty="0"/>
              <a:t>uwolnienie ziemi ojców. „Pan Tadeusz” </a:t>
            </a:r>
            <a:r>
              <a:rPr lang="pl-PL" dirty="0" smtClean="0"/>
              <a:t>jest wyrazem </a:t>
            </a:r>
            <a:r>
              <a:rPr lang="pl-PL" dirty="0"/>
              <a:t>miłości i tęsknoty do kraju, który się utraciło walcząc za niego</a:t>
            </a:r>
            <a:r>
              <a:rPr lang="pl-PL" dirty="0" smtClean="0"/>
              <a:t>. </a:t>
            </a:r>
            <a:r>
              <a:rPr lang="pl-PL" dirty="0"/>
              <a:t>W utworze tym Mickiewicz przedstawił uczucia i poglądy każdego emigranta, </a:t>
            </a:r>
            <a:r>
              <a:rPr lang="pl-PL" dirty="0" smtClean="0"/>
              <a:t>których </a:t>
            </a:r>
            <a:r>
              <a:rPr lang="pl-PL" dirty="0"/>
              <a:t>w tamtych czasach </a:t>
            </a:r>
            <a:r>
              <a:rPr lang="pl-PL" dirty="0" smtClean="0"/>
              <a:t>było wielu.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41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2904</TotalTime>
  <Words>2396</Words>
  <Application>Microsoft Office PowerPoint</Application>
  <PresentationFormat>Niestandardowy</PresentationFormat>
  <Paragraphs>193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„A gdy wolności nadszedł czas…”</vt:lpstr>
      <vt:lpstr>Pierwszy rozbiór Rzeczpospolitej (1772 r.)</vt:lpstr>
      <vt:lpstr>Drugi Rozbiór Rzeczpospolitej (1793 r.)</vt:lpstr>
      <vt:lpstr>Trzeci Rozbiór Rzeczpospolitej (1795 r.)</vt:lpstr>
      <vt:lpstr>Powstanie Kościuszkowskie (1794 r.)</vt:lpstr>
      <vt:lpstr>Powstanie Listopadowe (1830 -1831)</vt:lpstr>
      <vt:lpstr>Powstanie Styczniowe (1863-1864)</vt:lpstr>
      <vt:lpstr>Rzeszowskie pomniki</vt:lpstr>
      <vt:lpstr>Rzeszowskie pomniki</vt:lpstr>
      <vt:lpstr>Rzeszowskie pomniki</vt:lpstr>
      <vt:lpstr>Rzeszowskie pomniki</vt:lpstr>
      <vt:lpstr>Rzeszowskie pomniki</vt:lpstr>
      <vt:lpstr>Ojcowie Niepodległości</vt:lpstr>
      <vt:lpstr>Ojcowie Niepodległości</vt:lpstr>
      <vt:lpstr>Ojcowie Niepodległości</vt:lpstr>
      <vt:lpstr>Ojcowie Niepodległości</vt:lpstr>
      <vt:lpstr>Polskie symbole narodowe</vt:lpstr>
      <vt:lpstr>Polskie symbole narodowe</vt:lpstr>
      <vt:lpstr>Polskie symbole narodowe</vt:lpstr>
      <vt:lpstr>Źródło: G. Wojciechowski „Wczoraj i dziś”. Podręcznik do historii i społeczeństwa dla klasy 6 szkoły podstawowej. Wydawnictwo Nowa Era. J. Kłaczkow „Wczoraj i dziś”. Podręcznik do historii dla klasy 7 szkoły podstawowej. Wydawnictwo Nowa Era. W. Kalwat, M.Lis Historia Podręcznik dla klasy 4. Wydawnictwo WSiP. Encyklopedia „Historia Polski”. Wydawnictwo PWN. www.rzeszow.pl www.wikipedia.org.pl www.jpilsudzki.org.pl 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 gdy wolności nadszedł czas…”</dc:title>
  <dc:creator>Wojtek</dc:creator>
  <cp:lastModifiedBy>Lenovo</cp:lastModifiedBy>
  <cp:revision>146</cp:revision>
  <dcterms:created xsi:type="dcterms:W3CDTF">2018-10-23T11:37:52Z</dcterms:created>
  <dcterms:modified xsi:type="dcterms:W3CDTF">2020-11-24T20:04:06Z</dcterms:modified>
</cp:coreProperties>
</file>