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1" r:id="rId5"/>
    <p:sldId id="262" r:id="rId6"/>
    <p:sldId id="263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90A82C-7718-4DAA-82EF-3933FFE27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0547D38-8285-4165-B203-43805BB9B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FDF46D-1801-4E37-B847-6327A261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9893DD-DBAE-4CDF-8B52-384A7396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B2B421-49F2-4426-A598-66154745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04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A70270-0F47-4597-8094-73832524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6DE1B7D-B011-4C12-9EB1-0AB1417C5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E17A659-AF6F-43F3-B813-13DB8A76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B8765E3-6880-41B0-8990-7C193F1F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1DEA3C-2806-4A38-944D-7162B468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5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9E393A7-C03E-48AD-B436-DBE10D8EC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EA68C30-7BB1-4B1F-B115-E4B5E55C9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8D58575-4684-4A4F-8D5C-A1AFD324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E531E09-6400-4FD5-B7B7-191B43B5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35364C-85D6-4EC6-B649-BB4989E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80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155121-3E12-42D4-8D17-E61AE282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68203E-F4BF-4470-92EF-0A78A72E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2BEEBF7-0DCF-4A85-A796-90FE0180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614D03-01C7-425A-90D5-43F9B7E1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11409-584E-4042-8EAD-53822357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3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BC7D1A-528B-4FEF-93BA-DC22C95A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661BA18-9B6A-4221-81F6-5AC3E7B53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9CECA1E-49F4-4C05-AC4D-4F3904C7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1F3E3D3-5D8E-4139-BA5F-4AB7EEA5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2A3EA6-16D1-45C0-A6CF-1509622A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11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54A2F9-2634-4F53-93DE-CF76D1FA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8351F4-E536-4C29-BAEE-31ED28014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0FE8D6A-8287-4762-9203-BACAB129A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A4373F7-DBE3-4392-B65C-36DBFCCD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C65D461-B06E-4118-AF57-3C354407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2AF30F9-52BE-4696-837E-ED555CEE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9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074C76-0927-4DDB-9332-D5D58B50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53BE9F4-548C-4F9D-B6F9-EAFB1F83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B130061-50A5-4405-A62B-68A47E27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ECF8418-B704-40F5-B8AE-CAAEDEC20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56675AF-5857-4E5A-8442-C6032EBF5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02FE56E0-2D17-46A0-B41C-E1F5EE44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D4FE347-C459-4BCA-9AD1-7AFA6D37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804E47E-A15B-46E0-B371-D6614387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9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CC7622-6A34-4D74-8526-EFF58F11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BC6CAD1-31FC-4272-9686-DCB8CE78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A16CE4E-9C92-4A7D-BE8E-5ADCFE07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2E42B34-1AEC-4D41-B5FF-4E367DF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34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2745733-A05B-4F3F-A07C-7ED2E153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40949C9-F7EA-4EDC-92ED-3279E13B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0711CC7-83A4-4AAC-BF75-6E7CAC78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4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E38460-8FAA-4983-BF08-D4FFB4AF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C23CC77-81C2-46C0-AC31-796FA702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42B7766-6101-4DE5-A2D3-140387CD5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3FAFEC8-86CB-4800-A906-A17BE273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B545364-04AF-4D0B-96B1-3CC546F3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0ABC4CC-B1B0-4B41-9C43-DF49B16B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07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C2D538-864B-41A5-BF2E-B8A9EAE0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C2DC761-381D-448A-85F5-0AA098547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983DE38-006D-427B-9CCF-665E6D6E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F9569D9-F707-4881-AA0E-371F9814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0869C96-F584-4A0E-88F6-0FABC22F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265AD75-E458-40B6-9359-6E75BBC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0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F717780-1910-4ACE-A333-E93E58E0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B9A17DF-9EC0-4C43-85F4-E74844BA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8D79ACB-54D0-434C-8AF5-B6EFD7395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9D83-6602-450E-8A38-209D290F0B0F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AC4F21B-69BF-4422-9BB8-BA3BBB18D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6C7FA0A-CFE4-43D9-9B1F-9C2BE3C32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1BE5-6D95-4B73-867E-0C7609E51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9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55E456-8942-4085-9639-36E9DCDD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7" y="4776580"/>
            <a:ext cx="10549791" cy="61636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   </a:t>
            </a:r>
            <a:r>
              <a:rPr lang="pl-PL" sz="4000" b="1" dirty="0">
                <a:solidFill>
                  <a:schemeClr val="tx2"/>
                </a:solidFill>
              </a:rPr>
              <a:t>    </a:t>
            </a:r>
            <a:r>
              <a:rPr lang="en-US" sz="4900" b="1" dirty="0">
                <a:solidFill>
                  <a:schemeClr val="tx2"/>
                </a:solidFill>
              </a:rPr>
              <a:t>DRAŻA  CZETNIK  -  LEGENDA KRESÓW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25282C8-9795-4247-8936-5599CDD7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5" b="28132"/>
          <a:stretch/>
        </p:blipFill>
        <p:spPr>
          <a:xfrm>
            <a:off x="1272209" y="199357"/>
            <a:ext cx="9660834" cy="3784246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xmlns="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01C92D-BEFD-4AC9-9EE6-3A4AB7F7B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5923723"/>
            <a:ext cx="9470002" cy="734920"/>
          </a:xfr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        </a:t>
            </a:r>
            <a:r>
              <a:rPr lang="pl-PL" sz="2000" b="1" dirty="0">
                <a:solidFill>
                  <a:schemeClr val="tx2"/>
                </a:solidFill>
              </a:rPr>
              <a:t>                                                                   </a:t>
            </a:r>
            <a:r>
              <a:rPr lang="en-US" sz="2000" b="1" dirty="0">
                <a:solidFill>
                  <a:schemeClr val="tx2"/>
                </a:solidFill>
              </a:rPr>
              <a:t>    </a:t>
            </a:r>
            <a:r>
              <a:rPr lang="en-US" sz="19200" b="1" dirty="0">
                <a:solidFill>
                  <a:schemeClr val="tx2"/>
                </a:solidFill>
              </a:rPr>
              <a:t>BOHATER  SERBII  I  POLSKI</a:t>
            </a:r>
          </a:p>
        </p:txBody>
      </p:sp>
    </p:spTree>
    <p:extLst>
      <p:ext uri="{BB962C8B-B14F-4D97-AF65-F5344CB8AC3E}">
        <p14:creationId xmlns:p14="http://schemas.microsoft.com/office/powerpoint/2010/main" val="146857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7E10E58-9FD1-4727-AA5A-71307B1AD369}"/>
              </a:ext>
            </a:extLst>
          </p:cNvPr>
          <p:cNvSpPr/>
          <p:nvPr/>
        </p:nvSpPr>
        <p:spPr>
          <a:xfrm>
            <a:off x="795131" y="135173"/>
            <a:ext cx="106308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Historia Dragana </a:t>
            </a:r>
            <a:r>
              <a:rPr lang="pl-PL" sz="2400" b="1" dirty="0" err="1"/>
              <a:t>Sotirovića</a:t>
            </a:r>
            <a:r>
              <a:rPr lang="pl-PL" sz="2400" b="1" dirty="0"/>
              <a:t> ps. "Draża" - legendy partyzantki serbskiej i polskiej.</a:t>
            </a:r>
          </a:p>
          <a:p>
            <a:endParaRPr lang="pl-PL" sz="2400" b="1" dirty="0"/>
          </a:p>
          <a:p>
            <a:r>
              <a:rPr lang="pl-PL" sz="2400" dirty="0"/>
              <a:t>Współpracownik generała </a:t>
            </a:r>
            <a:r>
              <a:rPr lang="pl-PL" sz="2400" dirty="0" err="1"/>
              <a:t>Mihajlovića</a:t>
            </a:r>
            <a:r>
              <a:rPr lang="pl-PL" sz="2400" dirty="0"/>
              <a:t> w antyhitlerowskim i antykomunistycznym ruchu oporu w Jugosławii. </a:t>
            </a:r>
          </a:p>
          <a:p>
            <a:r>
              <a:rPr lang="pl-PL" sz="2400" dirty="0"/>
              <a:t>Następnie żołnierz i dowódca oddziału leśnego AK we Lwowie (14 Pułk Ułanów </a:t>
            </a:r>
            <a:r>
              <a:rPr lang="pl-PL" sz="2400" dirty="0" err="1"/>
              <a:t>Jazłowieckich</a:t>
            </a:r>
            <a:r>
              <a:rPr lang="pl-PL" sz="2400" dirty="0"/>
              <a:t> AK). </a:t>
            </a:r>
          </a:p>
          <a:p>
            <a:r>
              <a:rPr lang="pl-PL" sz="2400" dirty="0"/>
              <a:t>Wyróżniający się dowódca podczas Akcji Burza we Lwowie. </a:t>
            </a:r>
          </a:p>
          <a:p>
            <a:r>
              <a:rPr lang="pl-PL" sz="2400" dirty="0"/>
              <a:t>Później przedostaje się na Rzeszowszczyznę, gdzie dowodzi kompanią D14 "Zgrupowania Warta".</a:t>
            </a:r>
          </a:p>
          <a:p>
            <a:r>
              <a:rPr lang="pl-PL" sz="2400" dirty="0"/>
              <a:t>Wielokrotnie aresztowany, torturowany (stalag w Rawie Ruskiej, więzienia w Belgradzie, Lwowie, Moskwie oraz Rzeszowie).        </a:t>
            </a:r>
          </a:p>
          <a:p>
            <a:r>
              <a:rPr lang="pl-PL" sz="2400" dirty="0"/>
              <a:t>Zawsze szczęśliwie wychodził z opresji. </a:t>
            </a:r>
          </a:p>
          <a:p>
            <a:r>
              <a:rPr lang="pl-PL" sz="2400" dirty="0"/>
              <a:t>Zdolności dowodzenia, wymagania wobec podwładnych, brawurowe ucieczki i skuteczna walka w partyzantce budują jego autorytet oraz legendę wśród żołnierzy.</a:t>
            </a:r>
          </a:p>
          <a:p>
            <a:endParaRPr lang="pl-PL" sz="2400" dirty="0"/>
          </a:p>
          <a:p>
            <a:r>
              <a:rPr lang="pl-PL" sz="2400" b="1" dirty="0"/>
              <a:t>To mieszanka niepokornej natury, bohaterstwa, przenikliwości, ale i odwagi do oddania swego życia w walce o niepodległość dwóch ojczyzn: Serbii  i  Polski.</a:t>
            </a:r>
          </a:p>
        </p:txBody>
      </p:sp>
    </p:spTree>
    <p:extLst>
      <p:ext uri="{BB962C8B-B14F-4D97-AF65-F5344CB8AC3E}">
        <p14:creationId xmlns:p14="http://schemas.microsoft.com/office/powerpoint/2010/main" val="266999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FC857EB-418A-466C-90A0-C49204934B3B}"/>
              </a:ext>
            </a:extLst>
          </p:cNvPr>
          <p:cNvSpPr/>
          <p:nvPr/>
        </p:nvSpPr>
        <p:spPr>
          <a:xfrm>
            <a:off x="796455" y="335845"/>
            <a:ext cx="105990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/>
              <a:t>Dragan </a:t>
            </a:r>
            <a:r>
              <a:rPr lang="pl-PL" sz="3600" b="1" dirty="0" err="1"/>
              <a:t>Mihajlo</a:t>
            </a:r>
            <a:r>
              <a:rPr lang="pl-PL" sz="3600" b="1" dirty="0"/>
              <a:t> </a:t>
            </a:r>
            <a:r>
              <a:rPr lang="pl-PL" sz="3600" b="1" dirty="0" err="1"/>
              <a:t>Sotirović</a:t>
            </a:r>
            <a:r>
              <a:rPr lang="pl-PL" sz="3600" dirty="0"/>
              <a:t> </a:t>
            </a:r>
            <a:r>
              <a:rPr lang="pl-PL" sz="3600" b="1" dirty="0"/>
              <a:t>ps. „Draża”,                             </a:t>
            </a:r>
            <a:r>
              <a:rPr lang="pl-PL" sz="3600" dirty="0"/>
              <a:t>ur. 5 maja 1913 w miejscowości </a:t>
            </a:r>
            <a:r>
              <a:rPr lang="pl-PL" sz="3600" dirty="0" err="1"/>
              <a:t>Vranje</a:t>
            </a:r>
            <a:r>
              <a:rPr lang="pl-PL" sz="3600" dirty="0"/>
              <a:t> w Serbii,         zm. 6 czerwca 1987 w Salonikach.                            Serbski czetnik, kapitan armii jugosłowiańskiej,                            Serb wyznania prawosławnego. </a:t>
            </a:r>
          </a:p>
          <a:p>
            <a:endParaRPr lang="pl-PL" sz="3600" dirty="0"/>
          </a:p>
          <a:p>
            <a:r>
              <a:rPr lang="pl-PL" sz="3600" b="1" dirty="0"/>
              <a:t>Zastępca dowódcy, a później dowódca 14 pułku Ułanów </a:t>
            </a:r>
            <a:r>
              <a:rPr lang="pl-PL" sz="3600" b="1" dirty="0" err="1"/>
              <a:t>Jazłowieckich</a:t>
            </a:r>
            <a:r>
              <a:rPr lang="pl-PL" sz="3600" b="1" dirty="0"/>
              <a:t> Armii Krajowej.</a:t>
            </a:r>
          </a:p>
          <a:p>
            <a:endParaRPr lang="pl-PL" sz="3600" b="1" dirty="0"/>
          </a:p>
          <a:p>
            <a:r>
              <a:rPr lang="da-DK" sz="3600" b="1" dirty="0"/>
              <a:t>Kawaler Orderu Virtuti Militari </a:t>
            </a:r>
            <a:r>
              <a:rPr lang="pl-PL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7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5F32251-82CB-4991-8EAC-40BCD591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2" y="1033670"/>
            <a:ext cx="4762500" cy="415058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992D346-E4A6-43DE-9721-CC433EFEE0F6}"/>
              </a:ext>
            </a:extLst>
          </p:cNvPr>
          <p:cNvSpPr/>
          <p:nvPr/>
        </p:nvSpPr>
        <p:spPr>
          <a:xfrm>
            <a:off x="5724939" y="243512"/>
            <a:ext cx="61066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Od r. 1934 służył w armii jugosłowiańskiej.          W stopniu kapitana, w r. 1941 walczył z Niemcami. </a:t>
            </a:r>
          </a:p>
          <a:p>
            <a:r>
              <a:rPr lang="pl-PL" sz="2400" dirty="0"/>
              <a:t>Do r. 1942 był drugim szefem sztabu oraz adiutantem gen. </a:t>
            </a:r>
            <a:r>
              <a:rPr lang="pl-PL" sz="2400" dirty="0" err="1"/>
              <a:t>Dragoljuba</a:t>
            </a:r>
            <a:r>
              <a:rPr lang="pl-PL" sz="2400" dirty="0"/>
              <a:t> </a:t>
            </a:r>
            <a:r>
              <a:rPr lang="pl-PL" sz="2400" dirty="0" err="1"/>
              <a:t>Mihajlowicia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Aresztowany przez Niemców przebywał wraz z innymi oficerami jugosłowiańskimi w obozie jenieckim na terenie okupowanej Polski, w Rawie Ruskiej, a później w Stryju. </a:t>
            </a:r>
          </a:p>
          <a:p>
            <a:r>
              <a:rPr lang="pl-PL" sz="2400" dirty="0"/>
              <a:t>Symulując chorobę (zapalenie wyrostka robaczkowego), został przeniesiony do szpitala we Lwowie, z którego uciekł 13 stycznia 1944. </a:t>
            </a:r>
          </a:p>
          <a:p>
            <a:endParaRPr lang="pl-PL" sz="2400" dirty="0"/>
          </a:p>
          <a:p>
            <a:r>
              <a:rPr lang="pl-PL" sz="2400" b="1" dirty="0"/>
              <a:t>Skontaktował się z Armią Krajową                        i został skierowany do miejscowości </a:t>
            </a:r>
            <a:r>
              <a:rPr lang="pl-PL" sz="2400" b="1" dirty="0" err="1"/>
              <a:t>Zubrza</a:t>
            </a:r>
            <a:r>
              <a:rPr lang="pl-PL" sz="2400" b="1" dirty="0"/>
              <a:t> pod Lwowem.</a:t>
            </a:r>
          </a:p>
        </p:txBody>
      </p:sp>
    </p:spTree>
    <p:extLst>
      <p:ext uri="{BB962C8B-B14F-4D97-AF65-F5344CB8AC3E}">
        <p14:creationId xmlns:p14="http://schemas.microsoft.com/office/powerpoint/2010/main" val="6566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8B7B9DE-17AC-4AE1-B01E-887F298ABAAA}"/>
              </a:ext>
            </a:extLst>
          </p:cNvPr>
          <p:cNvSpPr/>
          <p:nvPr/>
        </p:nvSpPr>
        <p:spPr>
          <a:xfrm>
            <a:off x="7052807" y="843677"/>
            <a:ext cx="42778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Po sprawdzeniu tożsamości został skierowany do tworzonych właśnie oddziałów leśnych Okręgu Lwów AK.    Został zastępcą dowódcy 14 Pułku Ułanów </a:t>
            </a:r>
            <a:r>
              <a:rPr lang="pl-PL" sz="2000" dirty="0" err="1"/>
              <a:t>Jazłowieckich</a:t>
            </a:r>
            <a:r>
              <a:rPr lang="pl-PL" sz="2000" dirty="0"/>
              <a:t> AK.</a:t>
            </a:r>
          </a:p>
          <a:p>
            <a:endParaRPr lang="pl-PL" sz="2000" dirty="0"/>
          </a:p>
          <a:p>
            <a:r>
              <a:rPr lang="pl-PL" sz="2000" dirty="0"/>
              <a:t>Brał udział w pacyfikacji oraz likwidacji kwatery UPA we wsi </a:t>
            </a:r>
            <a:r>
              <a:rPr lang="pl-PL" sz="2000" dirty="0" err="1"/>
              <a:t>Szołomyja</a:t>
            </a:r>
            <a:r>
              <a:rPr lang="pl-PL" sz="2000" dirty="0"/>
              <a:t>, jedno z największych polskich zwycięstw w walkach z UPA.</a:t>
            </a:r>
          </a:p>
          <a:p>
            <a:endParaRPr lang="pl-PL" sz="2000" dirty="0"/>
          </a:p>
          <a:p>
            <a:r>
              <a:rPr lang="pl-PL" sz="2000" dirty="0"/>
              <a:t>Dowodził oddziałami 14 pułku podczas wyzwalania Lwowa w czasie akcji Burza – atakując główną linię obrony niemieckiej na wschód od miasta. </a:t>
            </a:r>
          </a:p>
          <a:p>
            <a:endParaRPr lang="pl-PL" sz="2000" dirty="0"/>
          </a:p>
          <a:p>
            <a:r>
              <a:rPr lang="pl-PL" sz="2000" dirty="0"/>
              <a:t>Za zasługi w czasie akcji Burza został odznaczony, 27 lipca 1944, orderem </a:t>
            </a:r>
            <a:r>
              <a:rPr lang="pl-PL" sz="2000" b="1" dirty="0"/>
              <a:t>Virtuti Militari.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5C27BB9-F23A-4BB0-A965-2245239C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03" y="1232452"/>
            <a:ext cx="4855598" cy="38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741401D-80F2-42E5-829D-B8AEA2B63482}"/>
              </a:ext>
            </a:extLst>
          </p:cNvPr>
          <p:cNvSpPr/>
          <p:nvPr/>
        </p:nvSpPr>
        <p:spPr>
          <a:xfrm>
            <a:off x="938254" y="644056"/>
            <a:ext cx="101061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31 lipca 1944 został aresztowany przez NKWD, przetrzymywany w siedzibie kontrwywiadu Armii Czerwonej we Lwowie. Odmawia współpracy i zostaje przewieziony do Moskwy. Po kolejnych przesłuchaniach i odmowie współpracy przewieziony został ponownie do więzienia we Lwowie. Po kilku dniach brawurowo ucieka i po otrzymaniu pomocy od polskiego podziemia dociera do Jarosławia, tam uczestniczy w tworzeniu oddziałów AK wchodzących w skład Zgrupowania Warta. Obejmuje dowództwo kompanii D-14. Jedna z jego kwater mieściła się w </a:t>
            </a:r>
            <a:r>
              <a:rPr lang="pl-PL" sz="2000" dirty="0" err="1"/>
              <a:t>Lalinie</a:t>
            </a:r>
            <a:r>
              <a:rPr lang="pl-PL" sz="2000" dirty="0"/>
              <a:t> k. Brzozowa, inna w miejscowości Harta k. Dynowa.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5 marca 1945 został przypadkowo aresztowany przez NKWD w Ujazdach (powiat brzozowski). W czasie próby ucieczki wyskoczył z drugiego piętra łamiąc kości stopy. Nierozpoznany (podawał się za oficera francuskiego nazwiskiem Jacques Roman, powracającego z obozu w Odessie), został odwieziony do szpitala w Rzeszowie, skąd został uwolniony przez żołnierzy antykomunistycznego podziemia. 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Na przełomie kwietnia i maja 1945 dołączył ponownie do oddziału.</a:t>
            </a:r>
          </a:p>
        </p:txBody>
      </p:sp>
    </p:spTree>
    <p:extLst>
      <p:ext uri="{BB962C8B-B14F-4D97-AF65-F5344CB8AC3E}">
        <p14:creationId xmlns:p14="http://schemas.microsoft.com/office/powerpoint/2010/main" val="1487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0F447BF-014B-47F3-BF3C-D040493B41CB}"/>
              </a:ext>
            </a:extLst>
          </p:cNvPr>
          <p:cNvSpPr/>
          <p:nvPr/>
        </p:nvSpPr>
        <p:spPr>
          <a:xfrm>
            <a:off x="1033670" y="174930"/>
            <a:ext cx="981985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Jego oddział współdziałał z oddziałem NSZ, którego dowódcą był Antoni </a:t>
            </a:r>
            <a:r>
              <a:rPr lang="pl-PL" dirty="0" err="1"/>
              <a:t>Żubryd</a:t>
            </a:r>
            <a:r>
              <a:rPr lang="pl-PL" dirty="0"/>
              <a:t> oraz lokalną samoobroną antyukraińską z Grabówki k/Brzozowa, której dowódcą był Mieczysław Bielec ps. „Bystry”.</a:t>
            </a:r>
          </a:p>
          <a:p>
            <a:endParaRPr lang="pl-PL" dirty="0"/>
          </a:p>
          <a:p>
            <a:r>
              <a:rPr lang="pl-PL" dirty="0"/>
              <a:t>Jego oddział brał udział w walkach z UPA, a on sam doprowadził 29 maja 1945 do podpisania w Siedliskach k/Rzeszowa zawieszenia broni pomiędzy UPA i polskimi oddziałami partyzanckimi, uznającego Sowietów za wspólnego wroga. Do zawarcia formalnego, trwałego porozumienia jednak nie doszło, ale zmniejszyło ono cierpienia polskiej i ukraińskiej ludności cywilnej.</a:t>
            </a:r>
          </a:p>
          <a:p>
            <a:endParaRPr lang="pl-PL" dirty="0"/>
          </a:p>
          <a:p>
            <a:r>
              <a:rPr lang="pl-PL" dirty="0"/>
              <a:t>W czasie służby w AK został awansowany do stopnia majora.</a:t>
            </a:r>
          </a:p>
          <a:p>
            <a:endParaRPr lang="pl-PL" dirty="0"/>
          </a:p>
          <a:p>
            <a:r>
              <a:rPr lang="pl-PL" dirty="0"/>
              <a:t>Ostatnią akcją jego oddziału był atak 25 czerwca 1945 na tabory sowieckie koło Domaradza.</a:t>
            </a:r>
          </a:p>
          <a:p>
            <a:r>
              <a:rPr lang="pl-PL" dirty="0"/>
              <a:t>Wówczas został rozbity sowiecki konwój NKWD. Przejęto dokumenty dotyczące polskiego podziemia, a zrabowane przez sowietów konie i krowy zwrócono właścicielom. </a:t>
            </a:r>
          </a:p>
          <a:p>
            <a:endParaRPr lang="pl-PL" dirty="0"/>
          </a:p>
          <a:p>
            <a:r>
              <a:rPr lang="pl-PL" dirty="0"/>
              <a:t>Po rozwiązaniu Zgrupowania Warta w lipcu 1945 r. Dragan </a:t>
            </a:r>
            <a:r>
              <a:rPr lang="pl-PL" dirty="0" err="1"/>
              <a:t>Sotirović</a:t>
            </a:r>
            <a:r>
              <a:rPr lang="pl-PL" dirty="0"/>
              <a:t> z częścią swych żołnierzy przemieszcza się na Ziemie Odzyskane, by po kilku miesiącach, po zaopatrzeniu się w fałszywe dokumenty, wyjechać do amerykańskiej strefy okupacyjnej w Niemczech. </a:t>
            </a:r>
          </a:p>
          <a:p>
            <a:endParaRPr lang="pl-PL" dirty="0"/>
          </a:p>
          <a:p>
            <a:r>
              <a:rPr lang="pl-PL" dirty="0"/>
              <a:t>Draża nie powrócił już nigdy do swej ojczyzny. Zamieszkał w Monaco, gdzie żył na emigracji pod zmienionym nazwiskiem Jacques Roman. </a:t>
            </a:r>
          </a:p>
          <a:p>
            <a:endParaRPr lang="pl-PL" dirty="0"/>
          </a:p>
          <a:p>
            <a:r>
              <a:rPr lang="pl-PL" dirty="0"/>
              <a:t>Zmarł nagle w 1987 roku podczas corocznej pielgrzymki na świętą górę Athos w Grecji.</a:t>
            </a:r>
          </a:p>
          <a:p>
            <a:r>
              <a:rPr lang="pl-PL" dirty="0"/>
              <a:t>Został pochowany w Zurychu.</a:t>
            </a:r>
          </a:p>
        </p:txBody>
      </p:sp>
    </p:spTree>
    <p:extLst>
      <p:ext uri="{BB962C8B-B14F-4D97-AF65-F5344CB8AC3E}">
        <p14:creationId xmlns:p14="http://schemas.microsoft.com/office/powerpoint/2010/main" val="301461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66D9D1C-6B3E-47DA-8A5B-537AA032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90" y="326003"/>
            <a:ext cx="2186608" cy="288433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FCA08113-0010-44D2-841D-BFD0866A9729}"/>
              </a:ext>
            </a:extLst>
          </p:cNvPr>
          <p:cNvSpPr/>
          <p:nvPr/>
        </p:nvSpPr>
        <p:spPr>
          <a:xfrm>
            <a:off x="4538609" y="5070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W roku 2016 Telewizja Polska wyemitowała dokument fabularyzowany opisujący losy i walkę kapitana </a:t>
            </a:r>
            <a:r>
              <a:rPr lang="pl-PL" sz="2400" dirty="0" err="1"/>
              <a:t>Sotirovića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Odtwórcą głównej roli jest polski aktor Sebastian Cybulski.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54F7658-ABDC-4366-A64F-B9FB0EB5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90" y="3647662"/>
            <a:ext cx="2186609" cy="292689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F63BD04F-141A-407A-B283-803E2852A50F}"/>
              </a:ext>
            </a:extLst>
          </p:cNvPr>
          <p:cNvSpPr/>
          <p:nvPr/>
        </p:nvSpPr>
        <p:spPr>
          <a:xfrm>
            <a:off x="4480300" y="389690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Postać kapitana Dragana </a:t>
            </a:r>
            <a:r>
              <a:rPr lang="pl-PL" sz="2400" dirty="0" err="1"/>
              <a:t>Sotirovića</a:t>
            </a:r>
            <a:r>
              <a:rPr lang="pl-PL" sz="2400" dirty="0"/>
              <a:t> opisuje Stefan </a:t>
            </a:r>
            <a:r>
              <a:rPr lang="pl-PL" sz="2400" dirty="0" err="1"/>
              <a:t>Dąmbski</a:t>
            </a:r>
            <a:r>
              <a:rPr lang="pl-PL" sz="2400" dirty="0"/>
              <a:t> w swojej książce pt.: „Egzekutor”.</a:t>
            </a:r>
          </a:p>
          <a:p>
            <a:endParaRPr lang="pl-PL" sz="2400" dirty="0"/>
          </a:p>
          <a:p>
            <a:r>
              <a:rPr lang="pl-PL" sz="2400" dirty="0"/>
              <a:t>Stefan </a:t>
            </a:r>
            <a:r>
              <a:rPr lang="pl-PL" sz="2400" dirty="0" err="1"/>
              <a:t>Dąmbski</a:t>
            </a:r>
            <a:r>
              <a:rPr lang="pl-PL" sz="2400" dirty="0"/>
              <a:t> był podwładnym „Draży” w kompanii D-14,   był żołnierzem do zadań specjalnych.</a:t>
            </a:r>
          </a:p>
        </p:txBody>
      </p:sp>
    </p:spTree>
    <p:extLst>
      <p:ext uri="{BB962C8B-B14F-4D97-AF65-F5344CB8AC3E}">
        <p14:creationId xmlns:p14="http://schemas.microsoft.com/office/powerpoint/2010/main" val="422696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26E8A5-401A-4E39-AF84-4B089159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593" y="2694857"/>
            <a:ext cx="10515600" cy="1325563"/>
          </a:xfrm>
        </p:spPr>
        <p:txBody>
          <a:bodyPr/>
          <a:lstStyle/>
          <a:p>
            <a:r>
              <a:rPr lang="pl-PL" dirty="0"/>
              <a:t>                     DZIĘKUJĘ ZA UWAGĘ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59A891E-3359-4E65-89FE-A577AD7E0B81}"/>
              </a:ext>
            </a:extLst>
          </p:cNvPr>
          <p:cNvSpPr txBox="1"/>
          <p:nvPr/>
        </p:nvSpPr>
        <p:spPr>
          <a:xfrm>
            <a:off x="302150" y="5653377"/>
            <a:ext cx="36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Wiktor Bassara 7a</a:t>
            </a:r>
          </a:p>
        </p:txBody>
      </p:sp>
    </p:spTree>
    <p:extLst>
      <p:ext uri="{BB962C8B-B14F-4D97-AF65-F5344CB8AC3E}">
        <p14:creationId xmlns:p14="http://schemas.microsoft.com/office/powerpoint/2010/main" val="3442076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832</Words>
  <Application>Microsoft Office PowerPoint</Application>
  <PresentationFormat>Niestandardowy</PresentationFormat>
  <Paragraphs>62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       DRAŻA  CZETNIK  -  LEGENDA KRESÓW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DRAŻA  CZETNIK  -  LEGENDA KRESÓW</dc:title>
  <dc:creator>Wiktor Bassara</dc:creator>
  <cp:lastModifiedBy>Lenovo</cp:lastModifiedBy>
  <cp:revision>89</cp:revision>
  <dcterms:created xsi:type="dcterms:W3CDTF">2020-11-07T09:18:06Z</dcterms:created>
  <dcterms:modified xsi:type="dcterms:W3CDTF">2020-11-24T20:03:17Z</dcterms:modified>
</cp:coreProperties>
</file>