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513"/>
  </p:normalViewPr>
  <p:slideViewPr>
    <p:cSldViewPr snapToGrid="0" snapToObjects="1">
      <p:cViewPr>
        <p:scale>
          <a:sx n="76" d="100"/>
          <a:sy n="76" d="100"/>
        </p:scale>
        <p:origin x="-306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D0490FA-38BD-B448-9363-D75DFF382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7C897C7-3FBB-8B4E-ADD4-8F62DDBD9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3B15699-3195-6442-B0AD-00678E2A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28A1-58E4-8F43-9A1E-4C4124AC7C31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FBB526F-E9D3-BE43-9D2E-6269DB5C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C942A9F-71A3-6B4F-AD3B-2E98DC2D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BCB2-9074-0647-9766-B164DB884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84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955840A-724C-3442-B13B-F7BEC23D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5912642-FFB4-234E-B57D-D9C0676AE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9FA246B-03EC-0F4F-AC15-4B2B3787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28A1-58E4-8F43-9A1E-4C4124AC7C31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A586C00-BB33-FB48-8E91-246CC0D2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D66E09D-8CDB-934D-9E63-04CB3D19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BCB2-9074-0647-9766-B164DB884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76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FF2FBFC6-F725-5744-9A73-4C8EAE5DD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BA8F864-E092-D746-97EE-F12F1B3BE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58379C2-F939-1145-ADFD-144010F85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28A1-58E4-8F43-9A1E-4C4124AC7C31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5651D32-60C6-BC4E-B320-A5F3D9EA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9C044A4-45CC-1B4D-BA22-3F36AA51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BCB2-9074-0647-9766-B164DB884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86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568083-531F-9B45-B2B4-9B676899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14222D1-B55D-6542-9CDD-BFBD559F4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E22EAC4-7611-5445-99A4-B126BC2B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28A1-58E4-8F43-9A1E-4C4124AC7C31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657D952-F129-0042-B385-1D04ED65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CA78827-B846-244F-A1C2-B9C024EE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BCB2-9074-0647-9766-B164DB884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703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B1BB151-7A0C-5842-A199-C65F549C1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DEE4205-903F-304F-BBBA-7C5151AB1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E2C149C-3502-C045-9345-52CD0711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28A1-58E4-8F43-9A1E-4C4124AC7C31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1C0F514-A7AA-7349-9092-7FB1A26B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B5DEAC0-5ECA-6240-A7C3-1DC3D4E3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BCB2-9074-0647-9766-B164DB884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027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3037F6-1083-2F40-B55B-7DDC5E4A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7648B8D-008F-6040-B46D-630E4F90F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8E9FAA6-8B16-EC4A-8133-D82A3361B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8BEB5B7-F665-1549-9A93-74BCF32A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28A1-58E4-8F43-9A1E-4C4124AC7C31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345B077-29E5-F041-B9A6-4B08EA53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D3D178C-3943-E54D-9408-FE7CFD4C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BCB2-9074-0647-9766-B164DB884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48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C06BC6-D6B3-E844-AB24-20989023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E14E8EA-5820-3348-881D-6025AA5C7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25E1D75-43D6-8B4F-A6FD-B618F2589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AB49191D-247E-9640-986C-7E71D81C6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97032C46-7021-0048-824F-18726E30E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F42A9449-CD85-7747-9424-34F9F40E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28A1-58E4-8F43-9A1E-4C4124AC7C31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A552DF84-5179-5648-A86D-B5208BD36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14918CFD-17EF-5641-B02E-0A5F9D6C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BCB2-9074-0647-9766-B164DB884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49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B59E7FF-9582-B940-BD58-FEE15BF0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7B5F8919-8587-1D48-A2BE-3B5901DFD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28A1-58E4-8F43-9A1E-4C4124AC7C31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2FB93F22-2009-4A4E-A810-AB07CA13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7C3CA84D-E11A-D343-A110-192EF244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BCB2-9074-0647-9766-B164DB884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99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49F50B5A-1876-8D46-8BC9-8516B4F4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28A1-58E4-8F43-9A1E-4C4124AC7C31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DA7A90EC-1DC3-B247-9326-5996E548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0CF83EFD-2BC7-2A4C-8A3E-C2CD4A4B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BCB2-9074-0647-9766-B164DB884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24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7CE9FC-B25C-9741-B650-8FBBB705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3E18CF2-4723-1849-8D2D-255719E8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89BCEAC-1CAA-D940-AACF-36DE35A9F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8F5916D0-FF84-8A47-8ACE-60861005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28A1-58E4-8F43-9A1E-4C4124AC7C31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F264A4A-967E-CF45-B636-E11E179A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3E45616-DAD3-094E-960A-DEBAFBBE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BCB2-9074-0647-9766-B164DB884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08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C4AC623-83DC-B143-8822-7B95E95E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98AEEAEB-EF64-6643-AF14-B13B41630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1549D76-78D6-C740-820D-2F04F0AD3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A23646E-3D13-E84F-952D-18E3DE9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28A1-58E4-8F43-9A1E-4C4124AC7C31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89F5649-4C38-194B-A186-30F05A00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756608F-0966-4E4C-AE47-3336B895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BCB2-9074-0647-9766-B164DB884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02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08D96C4E-C4A7-5F4A-BDE1-5428C5DD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D65ED82-6D3A-C34B-8D98-335F71957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3F540A6-CD9C-0743-9E89-3EDA186A5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28A1-58E4-8F43-9A1E-4C4124AC7C31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C6C0D71-02A9-3A49-9F8D-8E1B2BFB1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4B1BF4D-CC7D-B54B-9E36-26323AF12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5BCB2-9074-0647-9766-B164DB884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54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spiewajmy.pl/song/juz-dopala-sie-ogien-w-biwak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Linia_Curzon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1B810BB-5FF0-F442-8BB2-132D31C2B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pl-PL" sz="4700">
                <a:solidFill>
                  <a:srgbClr val="FFFFFF"/>
                </a:solidFill>
              </a:rPr>
              <a:t>Narodowy Dzień Pamięci „Żołnierzy Wyklętych”</a:t>
            </a:r>
          </a:p>
        </p:txBody>
      </p:sp>
    </p:spTree>
    <p:extLst>
      <p:ext uri="{BB962C8B-B14F-4D97-AF65-F5344CB8AC3E}">
        <p14:creationId xmlns:p14="http://schemas.microsoft.com/office/powerpoint/2010/main" val="96100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33F6408-E1FB-40EE-933F-488D38CCC7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 23">
            <a:extLst>
              <a:ext uri="{FF2B5EF4-FFF2-40B4-BE49-F238E27FC236}">
                <a16:creationId xmlns:a16="http://schemas.microsoft.com/office/drawing/2014/main" xmlns="" id="{F055C0C5-567C-4C02-83F3-B427BC740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2069453-C851-B046-89B4-AB024891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Łupaszka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7CD11C8-B7D2-FC4F-B6F0-09E1CF395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1825625"/>
            <a:ext cx="32004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Zygmunt Edward Szendzielarz, ps. „Łupaszko”, „Łupaszka” i „Łopaszko” – major kawalerii Wojska Polskiego i Armii Krajowej. Dowódca 5 Wileńskiej Brygady AK. </a:t>
            </a:r>
          </a:p>
        </p:txBody>
      </p:sp>
      <p:sp>
        <p:nvSpPr>
          <p:cNvPr id="33" name="Rounded Rectangle 17">
            <a:extLst>
              <a:ext uri="{FF2B5EF4-FFF2-40B4-BE49-F238E27FC236}">
                <a16:creationId xmlns:a16="http://schemas.microsoft.com/office/drawing/2014/main" xmlns="" id="{E48B6BD6-5DED-4B86-A4B3-D35037F68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62474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tekst, mężczyzna, osoba, pozujący&#10;&#10;Opis wygenerowany automatycznie">
            <a:extLst>
              <a:ext uri="{FF2B5EF4-FFF2-40B4-BE49-F238E27FC236}">
                <a16:creationId xmlns:a16="http://schemas.microsoft.com/office/drawing/2014/main" xmlns="" id="{5B871BD8-264B-364A-9AB5-C75537097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7076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7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2B8B64-7903-5A4D-9A61-D6D9ECEE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Narodowy</a:t>
            </a:r>
            <a:r>
              <a:rPr lang="en-US" sz="4400" dirty="0"/>
              <a:t> </a:t>
            </a:r>
            <a:r>
              <a:rPr lang="en-US" sz="4400" dirty="0" err="1"/>
              <a:t>Dzień</a:t>
            </a:r>
            <a:r>
              <a:rPr lang="en-US" sz="4400" dirty="0"/>
              <a:t> </a:t>
            </a:r>
            <a:r>
              <a:rPr lang="en-US" sz="4400" dirty="0" err="1"/>
              <a:t>pamięci</a:t>
            </a:r>
            <a:r>
              <a:rPr lang="en-US" sz="4400" dirty="0"/>
              <a:t> </a:t>
            </a:r>
            <a:r>
              <a:rPr lang="en-US" sz="4400" dirty="0" err="1"/>
              <a:t>Żołnierzy</a:t>
            </a:r>
            <a:r>
              <a:rPr lang="en-US" sz="4400" dirty="0"/>
              <a:t> </a:t>
            </a:r>
            <a:r>
              <a:rPr lang="en-US" sz="4400" dirty="0" err="1"/>
              <a:t>Wyklętych</a:t>
            </a:r>
            <a:endParaRPr lang="en-US" sz="4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DF5FE34-0A41-407A-8D94-10FCF68F1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75488" y="587238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ymbol zastępczy obrazu 5" descr="Obraz zawierający tekst, stojące, pozujący&#10;&#10;Opis wygenerowany automatycznie">
            <a:extLst>
              <a:ext uri="{FF2B5EF4-FFF2-40B4-BE49-F238E27FC236}">
                <a16:creationId xmlns:a16="http://schemas.microsoft.com/office/drawing/2014/main" xmlns="" id="{61825D9C-F8A5-164F-9BF1-1F17F11AD0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843" b="-2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B81F2F4-CA73-0D4B-8988-12D7BEFF4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3314" y="1999578"/>
            <a:ext cx="3823525" cy="41715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pl-PL" dirty="0"/>
              <a:t>Narodowy Dzień Pamięci „Żołnierzy Wyklętych” – polskie święto państwowe obchodzone corocznie 1 marca, poświęcone upamiętnieniu żołnierzy antykomunistycznego i niepodległościowego podziemia. Święto nie jest dniem wolnym od pracy.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9923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D45217F-A3FF-BA49-ADA6-B23474544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Pieśń</a:t>
            </a:r>
            <a:r>
              <a:rPr lang="en-US" sz="4400" dirty="0"/>
              <a:t> </a:t>
            </a:r>
            <a:r>
              <a:rPr lang="en-US" sz="4400" dirty="0" err="1"/>
              <a:t>żołnierzy</a:t>
            </a:r>
            <a:r>
              <a:rPr lang="en-US" sz="4400" dirty="0"/>
              <a:t> </a:t>
            </a:r>
          </a:p>
        </p:txBody>
      </p:sp>
      <p:sp>
        <p:nvSpPr>
          <p:cNvPr id="22" name="Freeform: Shape 17">
            <a:extLst>
              <a:ext uri="{FF2B5EF4-FFF2-40B4-BE49-F238E27FC236}">
                <a16:creationId xmlns:a16="http://schemas.microsoft.com/office/drawing/2014/main" xmlns="" id="{05C7EBC3-4672-4DAB-81C2-58661FAFAE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obrazu 5" descr="Obraz zawierający mundur wojskowy, osoba, ubrany&#10;&#10;Opis wygenerowany automatycznie">
            <a:extLst>
              <a:ext uri="{FF2B5EF4-FFF2-40B4-BE49-F238E27FC236}">
                <a16:creationId xmlns:a16="http://schemas.microsoft.com/office/drawing/2014/main" xmlns="" id="{793C45E5-1CE1-4847-A72B-A238D48D14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801" r="11797" b="-2"/>
          <a:stretch/>
        </p:blipFill>
        <p:spPr>
          <a:xfrm>
            <a:off x="1" y="1691640"/>
            <a:ext cx="5931454" cy="5166360"/>
          </a:xfrm>
          <a:custGeom>
            <a:avLst/>
            <a:gdLst/>
            <a:ahLst/>
            <a:cxnLst/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</p:spPr>
      </p:pic>
      <p:sp>
        <p:nvSpPr>
          <p:cNvPr id="23" name="Freeform: Shape 19">
            <a:extLst>
              <a:ext uri="{FF2B5EF4-FFF2-40B4-BE49-F238E27FC236}">
                <a16:creationId xmlns:a16="http://schemas.microsoft.com/office/drawing/2014/main" xmlns="" id="{1ABCC31D-213C-44E9-9CC8-8FB2DFC22E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E892397-8882-3941-AF40-80291191D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4248" y="2173288"/>
            <a:ext cx="5507009" cy="4002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u="sng">
                <a:solidFill>
                  <a:srgbClr val="FFFFFF"/>
                </a:solidFill>
                <a:hlinkClick r:id="rId3"/>
              </a:rPr>
              <a:t>„Już dopala się ogień w biwaku”Uwaga, link zostanie otwarty w nowym oknie</a:t>
            </a:r>
            <a:r>
              <a:rPr lang="en-US" sz="2000">
                <a:solidFill>
                  <a:srgbClr val="FFFFFF"/>
                </a:solidFill>
              </a:rPr>
              <a:t> to pieśń partyzancka, nazywana niekiedy pieśnią obozową 5. Wileńskiej Brygady Armii Krajowej, dowodzonej przez majora Zygmunta Szendzielarza ps. „Łupaszka” (1910–1951). Przez lata ta pieśń była niemal zapomniana, rzec można: wyklęta, tak jak żołnierze, którym towarzyszyła w walce o wolną Polskę; w ostatnich latach szczęśliwie znów pojawia się – w różnych aranżacjach – na płytach z nagraniami utworów patriotycznych.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0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223A76-BA29-254A-8EDF-3D78EDF4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Żołnierze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</a:rPr>
              <a:t>Wykl</a:t>
            </a:r>
            <a:r>
              <a:rPr lang="pl-PL" sz="4400" dirty="0" smtClean="0">
                <a:solidFill>
                  <a:srgbClr val="FFFFFF"/>
                </a:solidFill>
              </a:rPr>
              <a:t>ę</a:t>
            </a:r>
            <a:r>
              <a:rPr lang="en-US" sz="4400" dirty="0" smtClean="0">
                <a:solidFill>
                  <a:srgbClr val="FFFFFF"/>
                </a:solidFill>
              </a:rPr>
              <a:t>ci 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6" name="Symbol zastępczy obrazu 5" descr="Obraz zawierający tekst, stare, osoba, stojące&#10;&#10;Opis wygenerowany automatycznie">
            <a:extLst>
              <a:ext uri="{FF2B5EF4-FFF2-40B4-BE49-F238E27FC236}">
                <a16:creationId xmlns:a16="http://schemas.microsoft.com/office/drawing/2014/main" xmlns="" id="{8B059A62-F367-5D45-8573-015556F6F0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2" b="27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090EC2E-A31D-6444-B624-F401CBDB1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pl-PL" b="1" dirty="0"/>
              <a:t>Zbrojny opór przeciwko komunistycznemu zniewoleniu stawiany w latach 1944-1963 przez partyzantkę antykomunistyczną już od dawna przez wielu historyków nazywany jest ostatnim narodowym powstaniem. Przez szeregi powojennego podziemia działającego na ziemiach Polski (nie licząc walczących na wschód od </a:t>
            </a:r>
            <a:r>
              <a:rPr lang="pl-PL" b="1" dirty="0">
                <a:hlinkClick r:id="rId3"/>
              </a:rPr>
              <a:t>linii Curzona</a:t>
            </a:r>
            <a:r>
              <a:rPr lang="pl-PL" b="1" dirty="0"/>
              <a:t> po lipcu 1944 r.) przewinęło się ok. 200 tys. ludzi, z czego w samym tylko 1945 r. ok. 20 tys. biło się bronią w ręku w oddziałach partyzanckich. Żołnierze Wyklęci stoczyli setki bitew i potyczek o znaczeniu lokalnym, bez frontów i armii, ale w szeregach wielu walczących w oderwaniu od siebie oddziałów, przy ogromnej dysproporcji sił i obojętności „wolnego świata”. Dokładnie tak, jak ich przodkowie w latach 1863-1864.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8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7374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B99E1FB-13FC-5942-B10A-11334F68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Bitwy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Żołnierzy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Wyklętych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Symbol zastępczy obrazu 5" descr="Obraz zawierający osoba, osoby&#10;&#10;Opis wygenerowany automatycznie">
            <a:extLst>
              <a:ext uri="{FF2B5EF4-FFF2-40B4-BE49-F238E27FC236}">
                <a16:creationId xmlns:a16="http://schemas.microsoft.com/office/drawing/2014/main" xmlns="" id="{9A011D6C-92A5-EA43-A5FD-081904E8DB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3126" b="-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5C4B028-7C04-564B-B1D7-90D5B3E69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b="1" dirty="0"/>
              <a:t>to kilka najważniejszych bitew i akcji stoczonych przez Żołnierzy Wyklętych:</a:t>
            </a:r>
            <a:endParaRPr lang="pl-PL" dirty="0"/>
          </a:p>
          <a:p>
            <a:r>
              <a:rPr lang="pl-PL" dirty="0"/>
              <a:t>21 sierpnia 1944. Bitwa o </a:t>
            </a:r>
            <a:r>
              <a:rPr lang="pl-PL" dirty="0" err="1"/>
              <a:t>Surkonty</a:t>
            </a:r>
            <a:r>
              <a:rPr lang="pl-PL" dirty="0"/>
              <a:t>. ... </a:t>
            </a:r>
          </a:p>
          <a:p>
            <a:r>
              <a:rPr lang="pl-PL" dirty="0"/>
              <a:t>24 kwietnia 1945. Odbicie więźniów w Puławach. ... </a:t>
            </a:r>
          </a:p>
          <a:p>
            <a:r>
              <a:rPr lang="pl-PL" dirty="0"/>
              <a:t>24 maja 1945. Bitwa w Lesie Stockim. ... </a:t>
            </a:r>
          </a:p>
          <a:p>
            <a:r>
              <a:rPr lang="pl-PL" dirty="0"/>
              <a:t>31 maja 1945. Bitwa pod wsią Palonki. ... </a:t>
            </a:r>
          </a:p>
          <a:p>
            <a:r>
              <a:rPr lang="pl-PL" dirty="0"/>
              <a:t>18 sierpnia 1945. ... </a:t>
            </a:r>
          </a:p>
          <a:p>
            <a:r>
              <a:rPr lang="pl-PL" dirty="0"/>
              <a:t>15 czerwca 1946. ... </a:t>
            </a:r>
          </a:p>
          <a:p>
            <a:r>
              <a:rPr lang="pl-PL" dirty="0"/>
              <a:t>8 maja 1946. ... </a:t>
            </a:r>
          </a:p>
          <a:p>
            <a:r>
              <a:rPr lang="pl-PL" dirty="0"/>
              <a:t>16 lutego 1946.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6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0222"/>
            <a:ext cx="6711020" cy="278186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B36834-E6F4-9C43-A5F5-D5FBD7040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8" y="762000"/>
            <a:ext cx="6108725" cy="21441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Liczba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pl-PL" sz="4400" dirty="0" err="1">
                <a:solidFill>
                  <a:srgbClr val="FFFFFF"/>
                </a:solidFill>
              </a:rPr>
              <a:t>Ż</a:t>
            </a:r>
            <a:r>
              <a:rPr lang="en-US" sz="4400" dirty="0" err="1" smtClean="0">
                <a:solidFill>
                  <a:srgbClr val="FFFFFF"/>
                </a:solidFill>
              </a:rPr>
              <a:t>ołnierzy</a:t>
            </a:r>
            <a:r>
              <a:rPr lang="en-US" sz="4400" dirty="0" smtClean="0">
                <a:solidFill>
                  <a:srgbClr val="FFFFFF"/>
                </a:solidFill>
              </a:rPr>
              <a:t> </a:t>
            </a:r>
            <a:r>
              <a:rPr lang="pl-PL" sz="4400" dirty="0" err="1">
                <a:solidFill>
                  <a:srgbClr val="FFFFFF"/>
                </a:solidFill>
              </a:rPr>
              <a:t>W</a:t>
            </a:r>
            <a:r>
              <a:rPr lang="en-US" sz="4400" dirty="0" err="1" smtClean="0">
                <a:solidFill>
                  <a:srgbClr val="FFFFFF"/>
                </a:solidFill>
              </a:rPr>
              <a:t>yklętych</a:t>
            </a:r>
            <a:r>
              <a:rPr lang="en-US" sz="4400" dirty="0" smtClean="0">
                <a:solidFill>
                  <a:srgbClr val="FFFFFF"/>
                </a:solidFill>
              </a:rPr>
              <a:t> 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A8B9026-04DF-499B-A388-67FCB7435E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7505" y="3395972"/>
            <a:ext cx="1332806" cy="1417320"/>
          </a:xfrm>
          <a:prstGeom prst="rect">
            <a:avLst/>
          </a:prstGeom>
          <a:solidFill>
            <a:srgbClr val="D7295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5CC4153-3F0D-4F4C-8F12-E8FC3FA40A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4" y="4965191"/>
            <a:ext cx="1338257" cy="1437773"/>
          </a:xfrm>
          <a:prstGeom prst="rect">
            <a:avLst/>
          </a:prstGeom>
          <a:solidFill>
            <a:srgbClr val="334A4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75100" y="3395974"/>
            <a:ext cx="5193903" cy="3006991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CE6E768-BF1C-F349-8181-0392B1AF2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3648548"/>
            <a:ext cx="4525347" cy="2481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 err="1"/>
              <a:t>Liczbę</a:t>
            </a:r>
            <a:r>
              <a:rPr lang="en-US" sz="1800" dirty="0"/>
              <a:t> </a:t>
            </a:r>
            <a:r>
              <a:rPr lang="en-US" sz="1800" dirty="0" err="1"/>
              <a:t>członków</a:t>
            </a:r>
            <a:r>
              <a:rPr lang="en-US" sz="1800" dirty="0"/>
              <a:t> </a:t>
            </a:r>
            <a:r>
              <a:rPr lang="en-US" sz="1800" dirty="0" err="1"/>
              <a:t>wszystkich</a:t>
            </a:r>
            <a:r>
              <a:rPr lang="en-US" sz="1800" dirty="0"/>
              <a:t> </a:t>
            </a:r>
            <a:r>
              <a:rPr lang="en-US" sz="1800" dirty="0" err="1"/>
              <a:t>organizacji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grup</a:t>
            </a:r>
            <a:r>
              <a:rPr lang="en-US" sz="1800" dirty="0"/>
              <a:t> </a:t>
            </a:r>
            <a:r>
              <a:rPr lang="en-US" sz="1800" dirty="0" err="1"/>
              <a:t>konspiracyjnych</a:t>
            </a:r>
            <a:r>
              <a:rPr lang="en-US" sz="1800" dirty="0"/>
              <a:t> </a:t>
            </a:r>
            <a:r>
              <a:rPr lang="en-US" sz="1800" dirty="0" err="1"/>
              <a:t>szacuje</a:t>
            </a:r>
            <a:r>
              <a:rPr lang="en-US" sz="1800" dirty="0"/>
              <a:t> </a:t>
            </a:r>
            <a:r>
              <a:rPr lang="en-US" sz="1800" dirty="0" err="1"/>
              <a:t>się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120–180 </a:t>
            </a:r>
            <a:r>
              <a:rPr lang="en-US" sz="1800" dirty="0" err="1"/>
              <a:t>tysięcy</a:t>
            </a:r>
            <a:r>
              <a:rPr lang="en-US" sz="1800" dirty="0"/>
              <a:t> </a:t>
            </a:r>
            <a:r>
              <a:rPr lang="en-US" sz="1800" dirty="0" err="1"/>
              <a:t>osób</a:t>
            </a:r>
            <a:r>
              <a:rPr lang="en-US" sz="1800" dirty="0"/>
              <a:t>. W </a:t>
            </a:r>
            <a:r>
              <a:rPr lang="en-US" sz="1800" dirty="0" err="1"/>
              <a:t>ostatnich</a:t>
            </a:r>
            <a:r>
              <a:rPr lang="en-US" sz="1800" dirty="0"/>
              <a:t> </a:t>
            </a:r>
            <a:r>
              <a:rPr lang="en-US" sz="1800" dirty="0" err="1"/>
              <a:t>dniach</a:t>
            </a:r>
            <a:r>
              <a:rPr lang="en-US" sz="1800" dirty="0"/>
              <a:t> II </a:t>
            </a:r>
            <a:r>
              <a:rPr lang="en-US" sz="1800" dirty="0" err="1"/>
              <a:t>wojny</a:t>
            </a:r>
            <a:r>
              <a:rPr lang="en-US" sz="1800" dirty="0"/>
              <a:t> </a:t>
            </a:r>
            <a:r>
              <a:rPr lang="en-US" sz="1800" dirty="0" err="1"/>
              <a:t>światowej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terenie</a:t>
            </a:r>
            <a:r>
              <a:rPr lang="en-US" sz="1800" dirty="0"/>
              <a:t> </a:t>
            </a:r>
            <a:r>
              <a:rPr lang="en-US" sz="1800" dirty="0" err="1"/>
              <a:t>Polski</a:t>
            </a:r>
            <a:r>
              <a:rPr lang="en-US" sz="1800" dirty="0"/>
              <a:t> </a:t>
            </a:r>
            <a:r>
              <a:rPr lang="en-US" sz="1800" dirty="0" err="1"/>
              <a:t>działało</a:t>
            </a:r>
            <a:r>
              <a:rPr lang="en-US" sz="1800" dirty="0"/>
              <a:t> 80 </a:t>
            </a:r>
            <a:r>
              <a:rPr lang="en-US" sz="1800" dirty="0" err="1"/>
              <a:t>tysięcy</a:t>
            </a:r>
            <a:r>
              <a:rPr lang="en-US" sz="1800" dirty="0"/>
              <a:t> </a:t>
            </a:r>
            <a:r>
              <a:rPr lang="en-US" sz="1800" dirty="0" err="1"/>
              <a:t>partyzantów</a:t>
            </a:r>
            <a:r>
              <a:rPr lang="en-US" sz="1800" dirty="0"/>
              <a:t> </a:t>
            </a:r>
            <a:r>
              <a:rPr lang="en-US" sz="1800" dirty="0" err="1"/>
              <a:t>antykomunistycznych</a:t>
            </a:r>
            <a:r>
              <a:rPr lang="en-US" sz="1800" dirty="0"/>
              <a:t>. </a:t>
            </a:r>
            <a:r>
              <a:rPr lang="en-US" sz="1800" dirty="0" err="1"/>
              <a:t>Ostatni</a:t>
            </a:r>
            <a:r>
              <a:rPr lang="en-US" sz="1800" dirty="0"/>
              <a:t> </a:t>
            </a:r>
            <a:r>
              <a:rPr lang="en-US" sz="1800" dirty="0" err="1"/>
              <a:t>członek</a:t>
            </a:r>
            <a:r>
              <a:rPr lang="en-US" sz="1800" dirty="0"/>
              <a:t> </a:t>
            </a:r>
            <a:r>
              <a:rPr lang="en-US" sz="1800" dirty="0" err="1"/>
              <a:t>ruchu</a:t>
            </a:r>
            <a:r>
              <a:rPr lang="en-US" sz="1800" dirty="0"/>
              <a:t> </a:t>
            </a:r>
            <a:r>
              <a:rPr lang="en-US" sz="1800" dirty="0" err="1"/>
              <a:t>oporu</a:t>
            </a:r>
            <a:r>
              <a:rPr lang="en-US" sz="1800" dirty="0"/>
              <a:t> – Józef </a:t>
            </a:r>
            <a:r>
              <a:rPr lang="en-US" sz="1800" dirty="0" err="1"/>
              <a:t>Franczak</a:t>
            </a:r>
            <a:r>
              <a:rPr lang="en-US" sz="1800" dirty="0"/>
              <a:t> ps.</a:t>
            </a:r>
          </a:p>
        </p:txBody>
      </p:sp>
      <p:pic>
        <p:nvPicPr>
          <p:cNvPr id="6" name="Symbol zastępczy obrazu 5" descr="Obraz zawierający tekst, pies, ssak, wilk&#10;&#10;Opis wygenerowany automatycznie">
            <a:extLst>
              <a:ext uri="{FF2B5EF4-FFF2-40B4-BE49-F238E27FC236}">
                <a16:creationId xmlns:a16="http://schemas.microsoft.com/office/drawing/2014/main" xmlns="" id="{6F5B8079-BA39-1C4F-A8FA-891423EEF1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136" r="2" b="1475"/>
          <a:stretch/>
        </p:blipFill>
        <p:spPr>
          <a:xfrm>
            <a:off x="7339089" y="450221"/>
            <a:ext cx="4371502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D86975A-1466-7C4A-88D4-2A347EB8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INKA </a:t>
            </a:r>
          </a:p>
        </p:txBody>
      </p:sp>
      <p:sp>
        <p:nvSpPr>
          <p:cNvPr id="24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Symbol zastępczy obrazu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8568145C-7AAB-5F43-B849-AF0AB50490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</a:blip>
          <a:srcRect t="1903" r="1" b="25607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FB1E1A8-8975-1940-824C-DE14D811B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Danuta Siedzikówna, właśc. Danuta Helena Siedzik, ps. „Inka” – sanitariuszka 4. szwadronu odtworzonej na Białostocczyźnie 5 Wileńskiej Brygady AK, w 1946 w 1 szwadronie Brygady działającym na Pomorzu, pośmiertnie mianowana podporucznikiem Wojska Polskiego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6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C8908E2-EE49-44D2-9428-A28D2312A8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14E1141-65DC-4F54-8399-7221AE6F83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6096000" cy="6858000"/>
            <a:chOff x="7467600" y="0"/>
            <a:chExt cx="47244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DD75B897-7127-4AAC-A078-70739204B5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DCFF188-DB07-46AA-A2B3-71E936EABE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215A9370-15D3-4C30-8BA1-2059A74C99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ED888B23-07FA-482A-96DF-47E31AF1A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C5D027B-3DF5-5E47-86A5-DE07FD1B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76400"/>
            <a:ext cx="3581399" cy="1216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PŁUG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6477F52-B4EC-5D47-A383-30BE1F228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1" y="3429000"/>
            <a:ext cx="3581399" cy="175259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>
                    <a:alpha val="55000"/>
                  </a:schemeClr>
                </a:solidFill>
              </a:rPr>
              <a:t>Łukasz Konrad Ciepliński ps. „Pług”, „Ostrowski”, „Ludwik”, „Apk”, „Grzmot”, „Bogdan” – podpułkownik piechoty Wojska Polskiego, żołnierz Organizacji Orła Białego, ZWZ-AK oraz NIE i DSZ, prezes IV Komendy Zrzeszenia Wolność i Niezawisłość, kawaler Orderu Orła Białego. </a:t>
            </a:r>
          </a:p>
        </p:txBody>
      </p:sp>
      <p:pic>
        <p:nvPicPr>
          <p:cNvPr id="6" name="Symbol zastępczy obrazu 5" descr="Obraz zawierający tekst, mężczyzna&#10;&#10;Opis wygenerowany automatycznie">
            <a:extLst>
              <a:ext uri="{FF2B5EF4-FFF2-40B4-BE49-F238E27FC236}">
                <a16:creationId xmlns:a16="http://schemas.microsoft.com/office/drawing/2014/main" xmlns="" id="{E00FAD81-EFEE-C44B-A59C-742EEE4D5C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9611" b="-1"/>
          <a:stretch/>
        </p:blipFill>
        <p:spPr>
          <a:xfrm>
            <a:off x="5410202" y="1676400"/>
            <a:ext cx="563879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5F4D120-3921-42A8-A063-46B023CB0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D01B3E5-85F4-41A9-A504-D5E6268DE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6" name="Symbol zastępczy obrazu 5" descr="Obraz zawierający tekst, mężczyzna, osoba, noszenie&#10;&#10;Opis wygenerowany automatycznie">
            <a:extLst>
              <a:ext uri="{FF2B5EF4-FFF2-40B4-BE49-F238E27FC236}">
                <a16:creationId xmlns:a16="http://schemas.microsoft.com/office/drawing/2014/main" xmlns="" id="{6796D3F4-5D33-5546-858C-9869C1BB9B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631" r="4628" b="-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78F674-64E6-B44A-A30E-9414A5D5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4" y="2546823"/>
            <a:ext cx="4157661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OGIEŃ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53F679A-5C3A-A64D-BD79-42818DABF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014" y="210550"/>
            <a:ext cx="4672012" cy="2004013"/>
          </a:xfrm>
        </p:spPr>
        <p:txBody>
          <a:bodyPr/>
          <a:lstStyle/>
          <a:p>
            <a:r>
              <a:rPr lang="pl-PL" dirty="0" smtClean="0"/>
              <a:t>Józef </a:t>
            </a:r>
            <a:r>
              <a:rPr lang="pl-PL" dirty="0"/>
              <a:t>Kuraś, pseud. „Orzeł”, „Ogień” – żołnierz Wojska Polskiego i Armii Krajowej, oficer Batalionów Chłopskich i Urzędu Bezpieczeństwa, partyzant na Podhalu w czasie II wojny światowej, pod koniec życia jeden z dowódców oddziałów podziemia niepodległościowego i antykomunistycznego, oskarżany o zbrodnie na ludności ..</a:t>
            </a:r>
          </a:p>
        </p:txBody>
      </p:sp>
    </p:spTree>
    <p:extLst>
      <p:ext uri="{BB962C8B-B14F-4D97-AF65-F5344CB8AC3E}">
        <p14:creationId xmlns:p14="http://schemas.microsoft.com/office/powerpoint/2010/main" val="22819612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295</Words>
  <Application>Microsoft Office PowerPoint</Application>
  <PresentationFormat>Niestandardowy</PresentationFormat>
  <Paragraphs>27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Narodowy Dzień Pamięci „Żołnierzy Wyklętych”</vt:lpstr>
      <vt:lpstr>Narodowy Dzień pamięci Żołnierzy Wyklętych</vt:lpstr>
      <vt:lpstr>Pieśń żołnierzy </vt:lpstr>
      <vt:lpstr>Żołnierze Wyklęci </vt:lpstr>
      <vt:lpstr>Bitwy Żołnierzy Wyklętych </vt:lpstr>
      <vt:lpstr>Liczba Żołnierzy Wyklętych </vt:lpstr>
      <vt:lpstr>INKA </vt:lpstr>
      <vt:lpstr>PŁUG</vt:lpstr>
      <vt:lpstr>OGIEŃ</vt:lpstr>
      <vt:lpstr>Łupaszka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Narodowy Dzień Pamięci „Żołnierzy Wyklętych”</dc:title>
  <dc:creator>Kacper Tomczewski</dc:creator>
  <cp:lastModifiedBy>Lenovo</cp:lastModifiedBy>
  <cp:revision>5</cp:revision>
  <dcterms:created xsi:type="dcterms:W3CDTF">2021-02-21T17:57:55Z</dcterms:created>
  <dcterms:modified xsi:type="dcterms:W3CDTF">2021-02-26T19:20:33Z</dcterms:modified>
</cp:coreProperties>
</file>