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7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1D9149-120B-499C-B404-24BC8EFC4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1F57458-9F46-4829-826A-ABA521C10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2720E6B-32D0-4BD1-BB6F-AD71FFFF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EA24687-1060-40D9-88BD-41EC5029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3A2C5BF-A357-4783-984F-C8867122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14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68E205-AA99-4225-86E8-27A3CE06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515BE74-B74C-416A-A554-490805538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0294E98-7B7F-4E16-8E51-4B835EDA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1961B1-D775-4E17-9442-0D6B7519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7138FAE-BC61-459D-93D0-0C2828B4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78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702BB821-4C32-4FA2-B350-161B8C7BB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2B807A7-5959-4169-AAB7-7513C9B17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3C2DB62-10FB-4987-A53A-43F11C1A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528931E-13EC-4C77-BE7D-59900569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05E4C94-0779-4E49-962A-493BC72E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53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ABF725-89C3-4F69-81AE-27758413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C66420D-6046-45EC-97A4-69CFF630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55363D3-6230-48E3-B084-059DCFA0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08DAC20-EBF1-451F-BFB6-C58DF4BF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053A180-AE94-464B-BECB-56D334AB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50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572ACA-E43F-441C-BF98-86C7455A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AB7EA08-C2DF-40FE-9B51-4BAAEA426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A035DA5-7886-49CF-A9C4-7B2EFE01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057F870-3C28-49D0-858A-A2E11165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288C3B4-7194-4718-A6D0-8918BDA6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68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9B21BB-29FD-4BA4-BF4B-A2AD0C2B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AE2435C-C472-4CA7-809D-E7D10AAB3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C1E4B27-7AF0-4E14-8862-8B2FF345C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FC4025C-C9EA-4BA1-A4CD-056A1049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41C3CFF-DD2D-447A-A3E0-E6E8B703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6FC98DA-5344-490F-9668-6F16F22E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40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E05B1E-BE68-4B37-9070-4C3EBA16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B0194AB-A95F-4F6D-A29B-4BC19173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4549223-E294-447B-B673-949FC8A86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53D486A-A111-486B-98AA-D795B1FC8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1A955FB-3DE3-4B6D-B998-09D87B696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2F8367E8-9235-41B4-BA02-F40B026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78BA86C-AA14-45AE-8AA4-9D4355D3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434CD03-FA3C-4F74-A956-52FD6A15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46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CF7D73-3FF5-4DF7-9994-25132059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755A1AA-4EB2-4838-97CB-CCABC659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4889FB0E-439C-45C0-8C9E-EC0C0AA4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0067EF6-C084-47C9-BAC5-E678AC70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0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B5658975-BCCB-4436-A48B-28A251C1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819114D9-B1B6-4F4D-8586-9954C0BE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3A9A873-5DF4-480B-81C6-10978CC9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8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B13CFD-9090-4F4F-A2D5-1FE3AACE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AD9AEC-5579-4170-8068-FD998C01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551D19B-D58C-4A82-890D-FCF0C0844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0074F26-812C-4980-BDC9-235462CA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7873D56-C014-4B87-ABC9-0A481AB2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4BFA7AF-FD15-42C3-AB56-080DD8D6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19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9DB2F8-9064-4B4C-BE47-D23DC8DF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1EB1CD90-FDAF-43BE-876F-BCF2A58D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19FA647-63D5-4CD7-98D3-9825277C2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ADDEFE8-3FCF-479C-B358-8CDF38B0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3DFB5B7-04BD-4564-8EEA-6739C45C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B287ED2-3B41-48CA-A79C-2E3CC283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20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3F10E15-6ADA-440C-90C4-A658FB9F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24D6D21-9A53-4B2E-B502-587AB298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DA8A163-B4E8-4A41-A0DC-90C3B5DC9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5973F-BB40-4E0E-A599-5180194885BC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0BA0A94-1FF0-4095-AB2B-C57B35C2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830F78B-B0B8-4F71-BB51-684D0B1B9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93EB-CE60-4268-9CA7-D18B314DA2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33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jfif"/><Relationship Id="rId7" Type="http://schemas.openxmlformats.org/officeDocument/2006/relationships/image" Target="../media/image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Relationship Id="rId9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A397E3E-B90C-4D82-BAAA-36F7AC6A4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CF5E676-CA04-4CED-9F1E-5026ED66E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AFD1189F-9598-4281-8056-2845388D4D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583E04E1-D74F-4ED6-972C-035F4FEC4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A2B5CBEA-F125-49B6-8335-227C325B1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51A97D9-C694-4307-818B-0C5BBF413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C1D3151-5F97-4860-B56C-C98BD62CC2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DE96824-E506-4448-8704-5EC7BF7BC5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D5B101-5AE9-4A43-BF22-46DE2D561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461" y="815013"/>
            <a:ext cx="8589077" cy="2692050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ŻOŁNIERZE WYKLĘCI-NIEZŁOMNI,RZESZOWSCY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5108181-279B-4874-AEF9-D3E19E5B1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017915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WIKTORIA RUSOWICZ KLASA 8B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16C8D8F-10E9-4498-ABDB-0F923F8B68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" name="Graphic 212">
            <a:extLst>
              <a:ext uri="{FF2B5EF4-FFF2-40B4-BE49-F238E27FC236}">
                <a16:creationId xmlns:a16="http://schemas.microsoft.com/office/drawing/2014/main" xmlns="" id="{4FB204DF-284E-45F6-A017-79A4DF57BC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7" name="Graphic 212">
            <a:extLst>
              <a:ext uri="{FF2B5EF4-FFF2-40B4-BE49-F238E27FC236}">
                <a16:creationId xmlns:a16="http://schemas.microsoft.com/office/drawing/2014/main" xmlns="" id="{5EC6B544-8C84-47A6-885D-A4F09EF5C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1E5A83E3-8A11-4492-BB6E-F5F224031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32C95C5C-6FBD-47FF-9CA6-066193539A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D1A5E71-B6B6-486A-8CDC-C7ABD9B90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5" name="Graphic 185">
            <a:extLst>
              <a:ext uri="{FF2B5EF4-FFF2-40B4-BE49-F238E27FC236}">
                <a16:creationId xmlns:a16="http://schemas.microsoft.com/office/drawing/2014/main" xmlns="" id="{FB9739EB-7F66-433D-841F-AB3CD1870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104F2BBD-A005-4DCB-9566-F2351050B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B00DEC7-198B-49D1-98FD-018F3ECFC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F14DFC82-B3B3-468E-91B3-1302CFC68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3250EFE-214E-4B8E-AF96-036A514FF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D058EBE-D4A5-4C43-B170-6A451F87A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45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drzewo, zewnętrzne&#10;&#10;Opis wygenerowany automatycznie">
            <a:extLst>
              <a:ext uri="{FF2B5EF4-FFF2-40B4-BE49-F238E27FC236}">
                <a16:creationId xmlns:a16="http://schemas.microsoft.com/office/drawing/2014/main" xmlns="" id="{FB547666-CB14-41D6-90EC-95F6E2B2F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2504"/>
          <a:stretch/>
        </p:blipFill>
        <p:spPr>
          <a:xfrm>
            <a:off x="6331311" y="584889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7CDB40A-75BB-4498-A20B-59C3984A3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89305C-00C3-4A2E-A742-345D2ED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408814"/>
            <a:ext cx="5729673" cy="22352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POMNIK ADAMA LAZUROWICZ PRZY ALEJI ŁUKASZA CIEPLIŃSKIEGO</a:t>
            </a:r>
          </a:p>
        </p:txBody>
      </p:sp>
    </p:spTree>
    <p:extLst>
      <p:ext uri="{BB962C8B-B14F-4D97-AF65-F5344CB8AC3E}">
        <p14:creationId xmlns:p14="http://schemas.microsoft.com/office/powerpoint/2010/main" val="400747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F892E19-92E7-4BB2-8C3F-DBDFE8D9D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81E493D3-31D9-4B80-9798-EEA082E12A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62E6AA4D-EC17-45B5-B621-DF0FD91FD4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D56F11D0-7966-41FE-AAB9-EC0C54F11F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CEDE579A-0A12-4A10-85D4-A8DA1663B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15CA79E3-BA58-419A-8541-7498AC2633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2348C622-BC44-4959-B64E-427015FD1FF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F8841A98-AA1D-4F65-A368-EF31110B07C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E6609F08-9B2C-4879-AC68-E3E537BED7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6910EFC9-D70D-42FD-BCCD-AB1F710BFD4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83BEF371-1E22-4C4F-A62F-AC6B92CAE0B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E1F9A04-EFBC-4FC1-831A-1A9E68914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099" y="272375"/>
            <a:ext cx="7444901" cy="7334655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chemeClr val="bg1">
                    <a:alpha val="80000"/>
                  </a:schemeClr>
                </a:solidFill>
              </a:rPr>
              <a:t>Absolwent i asystent na Wydziale Prawa Uniwersytetu Jana Kazimierza we Lwowie. Został awansowany do stopnia podporucznika ze starszeństwem z dniem 1 stycznia 1937 i 13. lokatą korpusie oficerów rezerwy piechoty. W 1939 walczył w obronie Lwowa. Od 1940 w stopniu majora w ZWZ-AK: oficer wywiadu, zastępca komendanta i komendant w Obwodzie Rzeszów.</a:t>
            </a:r>
          </a:p>
          <a:p>
            <a:endParaRPr lang="pl-PL" sz="16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l-PL" sz="1600" dirty="0">
                <a:solidFill>
                  <a:schemeClr val="bg1">
                    <a:alpha val="80000"/>
                  </a:schemeClr>
                </a:solidFill>
              </a:rPr>
              <a:t>Od 1945 był kierownikiem wywiadu Okręgu Rzeszowskiego WiN; zastępca kierownika Okręgu Krakowskiego. Kierował Wydziałem Informacji i Propagandy IV Zarządu Głównego WiN. Po aresztowaniu ppłk. Łukasza Cieplińskiego i mjr. Adama </a:t>
            </a:r>
            <a:r>
              <a:rPr lang="pl-PL" sz="1600" dirty="0" err="1">
                <a:solidFill>
                  <a:schemeClr val="bg1">
                    <a:alpha val="80000"/>
                  </a:schemeClr>
                </a:solidFill>
              </a:rPr>
              <a:t>Lazarowicza</a:t>
            </a:r>
            <a:r>
              <a:rPr lang="pl-PL" sz="1600" dirty="0">
                <a:solidFill>
                  <a:schemeClr val="bg1">
                    <a:alpha val="80000"/>
                  </a:schemeClr>
                </a:solidFill>
              </a:rPr>
              <a:t> działał jako p.o. (ostatniego) prezesa IV Zarządu Głównego WiN.</a:t>
            </a:r>
          </a:p>
          <a:p>
            <a:endParaRPr lang="pl-PL" sz="16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l-PL" sz="1600" dirty="0">
                <a:solidFill>
                  <a:schemeClr val="bg1">
                    <a:alpha val="80000"/>
                  </a:schemeClr>
                </a:solidFill>
              </a:rPr>
              <a:t>Aresztowany 1 lutego 1948 w Poroninie, podobnie jak wcześniej reszta Zarządu, wskutek zdrady Stefana Sieńki „Wiktora” (alias Andrzej </a:t>
            </a:r>
            <a:r>
              <a:rPr lang="pl-PL" sz="1600" dirty="0" err="1">
                <a:solidFill>
                  <a:schemeClr val="bg1">
                    <a:alpha val="80000"/>
                  </a:schemeClr>
                </a:solidFill>
              </a:rPr>
              <a:t>Kazimierowicz</a:t>
            </a:r>
            <a:r>
              <a:rPr lang="pl-PL" sz="1600" dirty="0">
                <a:solidFill>
                  <a:schemeClr val="bg1">
                    <a:alpha val="80000"/>
                  </a:schemeClr>
                </a:solidFill>
              </a:rPr>
              <a:t>), szefa Biura Studiów IV ZG WiN.</a:t>
            </a:r>
          </a:p>
          <a:p>
            <a:endParaRPr lang="pl-PL" sz="16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l-PL" sz="1600" dirty="0">
                <a:solidFill>
                  <a:schemeClr val="bg1">
                    <a:alpha val="80000"/>
                  </a:schemeClr>
                </a:solidFill>
              </a:rPr>
              <a:t>Wraz z pozostałymi członkami Zarządu Głównego WiN został poddany nadzorowanemu przez NKWD śledztwu. Jednym z przesłuchujących go był Jerzy Kędziora.</a:t>
            </a:r>
          </a:p>
          <a:p>
            <a:endParaRPr lang="pl-PL" sz="16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l-PL" sz="1600" dirty="0">
                <a:solidFill>
                  <a:schemeClr val="bg1">
                    <a:alpha val="80000"/>
                  </a:schemeClr>
                </a:solidFill>
              </a:rPr>
              <a:t>Sąd skazał go na czterokrotną karę śmierci w pokazowym procesie 5–14 października 1950. Został zabity strzałem w tył głowy 1 marca 1951. Jego symboliczny grób znajduje się na Cmentarzu Wojskowym na Powązkach w Warszawie w Kwaterze „Na Łączce”.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099E9B3-763A-42A4-9DC8-63AA242323F1}"/>
              </a:ext>
            </a:extLst>
          </p:cNvPr>
          <p:cNvSpPr txBox="1"/>
          <p:nvPr/>
        </p:nvSpPr>
        <p:spPr>
          <a:xfrm>
            <a:off x="266698" y="2185376"/>
            <a:ext cx="4038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MIECZYSŁAW KAWALEC</a:t>
            </a:r>
          </a:p>
        </p:txBody>
      </p:sp>
    </p:spTree>
    <p:extLst>
      <p:ext uri="{BB962C8B-B14F-4D97-AF65-F5344CB8AC3E}">
        <p14:creationId xmlns:p14="http://schemas.microsoft.com/office/powerpoint/2010/main" val="207018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325166D1-1B21-4128-AC42-61745528E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7B1EEB-3802-4D66-93C7-C237E371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407" y="1556027"/>
            <a:ext cx="4391024" cy="1323439"/>
          </a:xfrm>
        </p:spPr>
        <p:txBody>
          <a:bodyPr anchor="t">
            <a:normAutofit fontScale="90000"/>
          </a:bodyPr>
          <a:lstStyle/>
          <a:p>
            <a:r>
              <a:rPr lang="pl-PL" sz="5300" dirty="0">
                <a:solidFill>
                  <a:schemeClr val="bg1"/>
                </a:solidFill>
              </a:rPr>
              <a:t>POMNIK MIESZYSŁAWA </a:t>
            </a:r>
            <a:r>
              <a:rPr lang="pl-PL" sz="4900" dirty="0">
                <a:solidFill>
                  <a:schemeClr val="bg1"/>
                </a:solidFill>
              </a:rPr>
              <a:t>KAWALCA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693F7301-FB37-48AE-AD1B-42128C4D6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" r="-1" b="30836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6517BAC-C80F-4065-90D8-703493E0B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84DCDA5-A261-4103-B44C-068DCEA03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E59A2A1-1352-47AA-80C2-0FF537594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38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6D09588-9668-4D38-8AD4-C27CF2B2D4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42EED3-C9AB-4990-92BA-DC838571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484" y="199510"/>
            <a:ext cx="8740774" cy="1323439"/>
          </a:xfrm>
        </p:spPr>
        <p:txBody>
          <a:bodyPr anchor="t">
            <a:norm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          JÓZEF BATORY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5CFCBD-6A16-4967-BFF7-999C22D1C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8494"/>
            <a:ext cx="11919626" cy="4772642"/>
          </a:xfrm>
        </p:spPr>
        <p:txBody>
          <a:bodyPr>
            <a:normAutofit fontScale="70000" lnSpcReduction="20000"/>
          </a:bodyPr>
          <a:lstStyle/>
          <a:p>
            <a:r>
              <a:rPr lang="pl-PL" sz="4200" dirty="0">
                <a:solidFill>
                  <a:schemeClr val="bg1">
                    <a:alpha val="80000"/>
                  </a:schemeClr>
                </a:solidFill>
              </a:rPr>
              <a:t>Pochodził z rodziny rolniczej, był synem Jana, aktywnego w Polskim Stronnictwie Ludowym, oraz Petroneli z Wilków. Maturę zdał w Prywatnym Koedukacyjnym Gimnazjum w Kolbuszowej, w 1937 rozpoczął studia na Wydziale Prawa Uniwersytetu Jagiellońskiego. W stopniu podporucznika ukończył Kurs Podchorążych Rezerwy Piechoty w 22 Dywizji Piechoty Górskiej.</a:t>
            </a:r>
          </a:p>
          <a:p>
            <a:endParaRPr lang="pl-PL" sz="4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l-PL" sz="4200" dirty="0">
                <a:solidFill>
                  <a:schemeClr val="bg1">
                    <a:alpha val="80000"/>
                  </a:schemeClr>
                </a:solidFill>
              </a:rPr>
              <a:t>Od jesieni 1945 r. aż do końca 1947 r. był stałym łącznikiem WiN-u z prymasem Hlondem.</a:t>
            </a:r>
          </a:p>
          <a:p>
            <a:endParaRPr lang="pl-PL" sz="4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l-PL" sz="4200" dirty="0">
                <a:solidFill>
                  <a:schemeClr val="bg1">
                    <a:alpha val="80000"/>
                  </a:schemeClr>
                </a:solidFill>
              </a:rPr>
              <a:t>Aresztowany przez UB 2 grudnia 1947 r. Brutalne śledztwo trwało 3 lata i było prowadzone pod bezpośrednim nadzorem NKWD. Tak o nim mówił podczas rozprawy IV Prezes WiN (Łukasz Ciepliński</a:t>
            </a:r>
            <a:r>
              <a:rPr lang="pl-PL" sz="1500" dirty="0">
                <a:solidFill>
                  <a:schemeClr val="bg1">
                    <a:alpha val="80000"/>
                  </a:schemeClr>
                </a:solidFill>
              </a:rPr>
              <a:t>):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5A28492-272D-4814-AE2C-61575C989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F778866-9933-4309-8E11-F83DDDBB1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D21D106-ABCB-4A50-84B3-D35C3B2B6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5E4ED97-1207-4104-A25F-8791916BF2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024CB190-EFCD-4B40-9CDD-E3C0EB4B3C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01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B862B6-F10C-40B6-AE2D-22C5C56F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160" y="2532257"/>
            <a:ext cx="5006336" cy="1325563"/>
          </a:xfrm>
        </p:spPr>
        <p:txBody>
          <a:bodyPr>
            <a:noAutofit/>
          </a:bodyPr>
          <a:lstStyle/>
          <a:p>
            <a:r>
              <a:rPr lang="pl-PL" sz="5400" dirty="0"/>
              <a:t>POMNIK JÓZEFA BATOREGO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223D5E68-798A-4307-9E44-2453D8855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535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9628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AC43CF7-AE30-480C-ADFD-0999A68A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FRANCISZEK BŁAŻEJ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98FBD9F-C37E-48DB-96CA-56164AEF5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40" y="1066362"/>
            <a:ext cx="8939695" cy="4024884"/>
          </a:xfrm>
        </p:spPr>
        <p:txBody>
          <a:bodyPr anchor="t">
            <a:noAutofit/>
          </a:bodyPr>
          <a:lstStyle/>
          <a:p>
            <a:r>
              <a:rPr lang="pl-PL" dirty="0"/>
              <a:t>Syn z rodziny chłopskiej Łukasza i Marii z </a:t>
            </a:r>
            <a:r>
              <a:rPr lang="pl-PL" dirty="0" err="1"/>
              <a:t>Kalandyków</a:t>
            </a:r>
            <a:r>
              <a:rPr lang="pl-PL" dirty="0"/>
              <a:t>. Mieszkał w Krakowie. Był absolwentem Szkoły Podchorążych Piechoty w Komorowie k. Ostrowi Mazowieckiej. 7 sierpnia 1932 Prezydent RP Ignacy Mościcki mianował go podporucznikiem ze starszeństwem z 15 sierpnia 1932 i 35. lokatą w korpusie oficerów piechoty, a minister spraw wojskowych wcielił do 84 pułku piechoty w Pińsku na stanowisko dowódcy plutonu. 1 marca 1935 został awansowany na porucznika ze starszeństwem z 1 stycznia 1935 i 63. lokatą w korpusie oficerów piechoty. W marcu 1939 dowodził 4. kompanią strzelecką w II batalionie, a w czasie kampanii wrześniowej 1. kompanią </a:t>
            </a:r>
            <a:r>
              <a:rPr lang="pl-PL" dirty="0" err="1"/>
              <a:t>ckm</a:t>
            </a:r>
            <a:r>
              <a:rPr lang="pl-PL" dirty="0"/>
              <a:t> w I batalionie mjr. Stefana </a:t>
            </a:r>
            <a:r>
              <a:rPr lang="pl-PL" dirty="0" err="1"/>
              <a:t>Gieranowskiego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3409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9B6A81E7-2A43-4366-8431-1FA7A780A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tekst, drzewo, zewnętrzne, park&#10;&#10;Opis wygenerowany automatycznie">
            <a:extLst>
              <a:ext uri="{FF2B5EF4-FFF2-40B4-BE49-F238E27FC236}">
                <a16:creationId xmlns:a16="http://schemas.microsoft.com/office/drawing/2014/main" xmlns="" id="{8EBA72A5-855D-4D36-80F9-E2C1C4C0B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8378"/>
          <a:stretch/>
        </p:blipFill>
        <p:spPr>
          <a:xfrm>
            <a:off x="20" y="10"/>
            <a:ext cx="5409897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09B7001-6C15-47E8-8C3B-A6EB53C98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D3D7337-C310-4B2B-BE2D-98E9D6EC0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DA8963-3D18-4FAC-9849-698EF2F6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300" y="2932209"/>
            <a:ext cx="4110197" cy="993581"/>
          </a:xfrm>
        </p:spPr>
        <p:txBody>
          <a:bodyPr anchor="b">
            <a:noAutofit/>
          </a:bodyPr>
          <a:lstStyle/>
          <a:p>
            <a:pPr algn="ctr"/>
            <a:r>
              <a:rPr lang="pl-PL" sz="5400" dirty="0">
                <a:solidFill>
                  <a:schemeClr val="bg1">
                    <a:alpha val="60000"/>
                  </a:schemeClr>
                </a:solidFill>
              </a:rPr>
              <a:t>POMNIK FRANCISZKA BŁAŻEJA</a:t>
            </a:r>
          </a:p>
        </p:txBody>
      </p:sp>
    </p:spTree>
    <p:extLst>
      <p:ext uri="{BB962C8B-B14F-4D97-AF65-F5344CB8AC3E}">
        <p14:creationId xmlns:p14="http://schemas.microsoft.com/office/powerpoint/2010/main" val="37177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DDA986-B6EE-4642-AC60-0490373E69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62878-12EF-4E97-A284-47BAFC30D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79188D-1ED5-4705-B8C7-5D6FB7670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46B76A-8F59-4494-9126-84DA2A77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3" y="685800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chemeClr val="bg1">
                    <a:alpha val="60000"/>
                  </a:schemeClr>
                </a:solidFill>
              </a:rPr>
              <a:t>JÓZEF RZEPKA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2E31659-F3F0-4E7C-8E95-041F1ECD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3" y="1844259"/>
            <a:ext cx="8959892" cy="3169482"/>
          </a:xfrm>
        </p:spPr>
        <p:txBody>
          <a:bodyPr anchor="t">
            <a:no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Był najstarszym synem Jana i Antoniny z domu Nowak. Naukę rozpoczął w szkole powszechnej w Bratkowicach, z kontynuował w I Gimnazjum w Rzeszowie. Uczęszczał do jednej klasy z Mieczysławem Kawalcem, który również został zamordowany w mokotowskim więzieniu. W roku 1934 rozpoczął studia prawnicze na Uniwersytecie Warszawskim. Wzorem ojca zaangażował się w działalność Stronnictwa Ludowego. Studiów nie ukończył. W latach 1937–1938 odbył służbę wojskową w 5 pułku strzelców podhalańskich w Przemyślu.</a:t>
            </a:r>
          </a:p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Od października 1939 zaczął organizować siatkę konspiracyjną w rodzinnych Bratkowicach, z którą od maja 1940 przeszedł pod komendę Związku Walki Zbrojnej. Był pierwszym dowódcą Placówki ZWZ Bratkowice-Głogów. W maju 1943 Józef Rzepka został pierwszym adiutantem Inspektoratu Rejonowego Armii Krajowej Rzeszów.</a:t>
            </a:r>
          </a:p>
        </p:txBody>
      </p:sp>
    </p:spTree>
    <p:extLst>
      <p:ext uri="{BB962C8B-B14F-4D97-AF65-F5344CB8AC3E}">
        <p14:creationId xmlns:p14="http://schemas.microsoft.com/office/powerpoint/2010/main" val="242340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5DDF73-7522-46D1-B3DF-9B34DF6D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9" y="648441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 dirty="0"/>
              <a:t>POMNIK JÓZEFA RZEPKI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tekst, drzewo, zewnętrzne&#10;&#10;Opis wygenerowany automatycznie">
            <a:extLst>
              <a:ext uri="{FF2B5EF4-FFF2-40B4-BE49-F238E27FC236}">
                <a16:creationId xmlns:a16="http://schemas.microsoft.com/office/drawing/2014/main" xmlns="" id="{2E0DDCBD-BC49-41B6-9C5A-56AB76F0E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33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642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AED1919-54A1-41C9-B30B-A3FF3F58E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dcisk palca">
            <a:extLst>
              <a:ext uri="{FF2B5EF4-FFF2-40B4-BE49-F238E27FC236}">
                <a16:creationId xmlns:a16="http://schemas.microsoft.com/office/drawing/2014/main" xmlns="" id="{A5B423AE-AAEA-491A-9A72-82D67434F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69471" y="941355"/>
            <a:ext cx="2601592" cy="26015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4751043-2EE3-4222-9979-8E61D93DA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3FD8213-DB67-4E29-9615-984DB59917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4EDB257-28CF-422F-AE6A-B99E3FE811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FFEB18F-F81F-4CED-BE64-EB888A77C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4551A8-27F6-473C-8CA6-551CD652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KAROL CHMIEL</a:t>
            </a: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xmlns="" id="{00E015F5-1A99-4E40-BC3D-770780299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FE6F571-2BB7-46DA-A3D9-B32ADDC16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905CC16-753C-4B9F-B3E2-C456795AE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4">
            <a:extLst>
              <a:ext uri="{FF2B5EF4-FFF2-40B4-BE49-F238E27FC236}">
                <a16:creationId xmlns:a16="http://schemas.microsoft.com/office/drawing/2014/main" xmlns="" id="{5468B3A9-705E-43C3-A742-0619B0D8F2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29D439AD-5D67-497C-B831-D17FC3E592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3F54BF2-C71C-45C5-9408-3B5E011B0F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BBABE17-DB56-44AB-934B-63C07C79F0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B483D20-A128-4076-AF54-88646172B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5EFA818-FDDA-49E9-B11F-E9DC1854A9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A1F8728-F8F7-4828-A718-A15E7663EA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DA1F73F-AA1D-41D7-BAAB-292FD94A3E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441DEA-C85E-4B9C-A48D-8437854C4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15EBAA20-1368-4495-8D7C-820FAD8ECF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0FB92591-626C-4D2B-A3E6-EC8742D67B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392448D-513F-4528-9D8D-A151982041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1946BAE-1546-4EA4-A108-A799BF5D2C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2A8EC93-6A35-4D37-A8CB-59362BF875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FC3ECA2-E914-4D83-ABF9-B9FFD96E92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12B1108-9AAC-4F10-A64F-0D6963E518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284CDA0C-B2AB-4791-83B1-C053C061D6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F857BF6B-E0CA-49C0-8827-B44CE8B92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6D7B06A7-ADDF-4F27-B11F-08422FC18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E8B0DA6C-71D7-4FCB-AE4C-035E0ADB5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EB078173-ADFB-480D-91A4-4D71C0109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AAA4027A-C97B-4C9A-B04C-EBE2112200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06DA92D-C6D0-4C7D-98CF-D9576912E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D6601653-3941-4C9B-BD39-62EECE23A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BC4A394-4FFE-4BFE-9A59-2B624E0711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B4EABA5-FDCF-4F6F-8FF1-6FDFF50580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10F3C940-2320-488A-B24C-AB0A4FB53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F525BA82-37D8-47ED-AFF6-AE57124A4E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2D78955-C80F-4DA3-83AA-D28A5A6FA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BC23DAAC-7C06-4012-8CBB-8E3126B68B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60D19F80-DC80-49EC-8EDD-7889092C18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1F50BB3-EA39-4693-BAE1-1101EF0A41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0EFD45B-69A8-47F6-A5BF-779F7EB49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9E53C464-7272-4EBC-830B-CB29A96988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B6BF10CE-C2AD-487A-9402-8D5C746EC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064C7FE-F8EB-47EF-97FA-348A520599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991C553-06A1-4F26-BBBC-80F7E11E7A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BCE9C081-2191-4C84-956E-F106BB015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292F6F03-BC34-40C6-8F17-7A169CD72F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A5101B80-7351-4F0F-AB7D-3E40B4D26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0570EE1D-95AC-4660-8E96-7C8A36FEB6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85D9A56-2D15-4E0A-B981-E168F09064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28D0BA2F-9273-4EAA-AD17-C4EFE11403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12CC54E-7976-4DC9-984C-45C2A23A7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C8A3FC72-9FF9-41F6-97E0-45A0FEE94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48918C16-C9B6-40D5-93A0-DB547B644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A05612C6-4858-4854-A3D3-90CF1E1C7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A8E88D77-C726-4008-849C-DA7361F88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24CFE7CA-C955-4365-90C3-6272CB9A3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8B43FC8-B81C-490A-A346-4C6235DA8A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214D0221-0C97-4C71-B535-7506956EF8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ED0C44EA-BD25-49A3-9EB8-9D8DED7C1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A3C9CCF2-15CC-4F7D-87F5-7FFEBAC9C2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8AA321D8-1D2C-472C-A2DB-EBB74498D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24680C1-4BB5-45DB-A558-82514418CF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C94F4CEF-82DD-4CFB-8EE3-4AB115F6A0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4F186C9C-C620-4426-A674-E40F808F66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929942C-BA3F-40EF-94DD-4A5C22C5B7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D234974B-3555-465B-95A7-1C63CE738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E38F9FD-48AC-4C3E-9E75-D1C0B555E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3AA72E26-5C3D-4231-9042-E00AE43E8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6684433D-3C9E-4C19-A801-D51CF3064F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ADB0C3D-A021-4F40-93B3-76B61334F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41781C18-F408-401D-8A86-99FFBB989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D958D9F-E4B0-48B1-ADA4-3053AFB5D9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43EFCD46-F0FB-499C-81B9-3508FE5C8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2B6A130F-CB85-4BDA-8DDF-8DAAB2F7D0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359DA40-CA94-4B1F-9BE6-C800BEEC7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73304FCD-8DAD-4BC8-A16E-84DDCA07FF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BCB4864C-8F67-4BE7-89CC-664EA25EC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45F543D-67FC-4640-A2A1-69DA6D0528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DBDB2A9C-60E5-4F7E-BA2B-4DD1595FB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72B10DA2-D88E-4952-BDB5-102E61B4B2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AC5F5BED-3698-4F52-9977-D8CA2DC031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19CCEBC-AD20-45B2-A751-42B40BB31C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3A978AD9-9A35-4B89-B3BC-61E54AD9EB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77D8C808-AFC9-42DD-B253-0048903791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ECD0BF1-7C64-407E-8306-4C447B1D32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953B0F94-AC35-4CB2-878D-1DC7D68BE9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8EA50C2-BB5F-4368-AA91-67B207C1AB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DE45A7FE-0A45-45F6-8417-EBDA5A12D8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DA8B8DC8-F88C-432E-A8C2-8D13FE874F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D02C5430-233D-49F7-B852-181D2B2F61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76DB286F-9E15-441C-8697-57007B76C1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534DC0EE-15B7-44AE-A7DC-8B5E22688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4FBE9900-F640-4248-9C4C-EDBE5E00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37FF04AF-F86B-49F8-AAB5-DA696591A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710DCFEA-4572-47A3-A6BE-7B21F5758C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BA42ED8E-CCC8-478F-9EF4-625B633071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46DF8F4-DF09-4E6C-887F-C9269E56A5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7FF3916E-5C82-4956-A88B-81BFAC91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7E5CF7AE-ED45-4AB5-9AEB-56FC964BFA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7CFB132C-BEB1-4897-B1A4-97422811F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EE49F21-E336-41BC-8256-85A9AB597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C62510EE-BDCD-4393-9AD7-2D0C9A722D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2420F94B-4F00-4C6C-97E3-BA5B5E6871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E712560A-A110-4132-85D5-21BBBFA8C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D1E3102B-23D5-43AE-A67D-583AAA52B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9D5ABE4E-EB80-423C-BBCE-9C1B77D9B0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BEB8CCC5-38F5-4892-A00B-14B645BBDF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8860175F-F7D5-4464-AD61-5B435528FE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E28C20B0-98AA-4A5B-8CE1-236A3F6CAA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8A56719F-13F0-4B75-8C04-DAACD8FD86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B30555DA-285C-4859-83DE-B16FF6DB13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67AF00E9-C8D6-41C4-9703-5468F51639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07F88BD-A2E8-4F25-BB43-9372C6C9F3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DFAE35DA-8283-4F4B-8C00-FF8EFE39B3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4340DEBE-A255-48E2-B7B2-AE881651C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FE968FB9-507A-4F2E-B346-15995081B1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4DA99BD8-9C2B-46BF-AA27-ED405540D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50C84F67-D2C2-48DF-8537-DF99C6024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F5CAEB9A-26A6-4FBF-916B-19FC9B0BFC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E4DEDE1B-4819-4E4B-849E-330D7DF56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C441B73E-F19C-4313-8F46-F600603B3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014FE805-EF51-4859-A6DF-CF75F9A0F5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624CF2A5-BD9E-4570-8560-063BC70F26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BEC415C-7946-43B2-9AC8-348B6B5CD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1B615AD5-3365-43D4-8E16-377A2A2F97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9D184DFD-DD33-491E-90FF-6E4ECA266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31B62FE1-0262-4B09-ABEA-8AA010137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20C539C6-FAA9-4EBE-93D9-1F946E144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8C6EF3FF-09E5-4099-A49B-CA364A6E8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B3C5E06F-8F1E-4771-AAE4-B34B1D6A3D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538D5AE9-76CC-4AE4-B026-656EDCB01B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30F1A9B9-52AB-4527-BD4A-1802F7C960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6A57D78-C020-4EEF-971D-0C8802889A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7666D7A3-5ABF-4EDE-A0C5-F2099B2D86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13BC460A-E0FF-4658-A2FD-A3AF4D51D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26467CC2-3AB3-4D37-8323-385B7399F7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563A1F58-33CE-4EDF-B902-3F43F69DA2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DDCFAB2F-7E88-4A57-999A-2506A1FE7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571BEB66-3787-441F-BB54-80C05C6F13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641DC095-611E-4979-8664-6C0EB878F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210B9ECF-D859-4919-A9D6-3208548F0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4FBC31D4-7E98-452C-8A87-822DE0432C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E302346C-F328-435B-87ED-447C6F8542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B94F507E-9E94-432E-AE8A-A6CB2C5D0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1FFAC4F0-FD7F-4943-B60E-E276F8B23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A8A5D871-92FD-43C3-BF94-0B524FA7D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6A79A241-1665-453E-ADD4-18892D4F8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81EABE18-4189-4E07-93C9-9B76673E3E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B658A0EE-6F09-4EF7-B5E7-F23A556BD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15EB019C-C95B-4DE3-BD17-DC20F8007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2948B3ED-79C1-47C8-B712-0BFB5536C3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13387DB9-900B-422D-90F7-C5C7EB5D5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48FDCCF3-E6D6-4CD0-9D47-02FE785C7A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BC14E8F6-33F6-47CE-9A24-EA71D7149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F78CC38F-63FC-4552-B17B-8D79D3C8F8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89042823-A002-49CE-B03D-ED1291DC13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96EFC6CE-198B-489B-B1EE-72CE842628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49FEA23D-54D9-45D7-9325-1E2F638C9C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2DB04EE3-370F-49CE-BCFE-C2999C3CF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8BCBCC34-797D-41A8-8AD1-7E03E1BBFF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AFF5C1F8-0EDE-4835-89E6-1FCB2EA395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6171D504-6300-457C-AFCC-064DBB3FC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62ACE739-C8C4-4495-B04C-C3AFC4481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3F4771CD-CDCA-4FFE-8EF5-E42D1781E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A10C0BFE-A8F9-4E21-9DFD-37A4D26C62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4D8D4EF9-4EF7-4538-A4AE-439F9335EA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7E0500AB-5662-43B9-95C2-2EC80CC54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984021AD-A6A2-4CDA-A953-72FBA7598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FD1FBF47-CAC8-4385-9DC7-C9BB6167E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FBAEE482-005F-4288-8D66-09EA246C45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2C5DCF49-33DE-4AFF-818E-42F59F280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866903F3-208B-46D5-925B-254DC74291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2550D219-E342-4A38-BB89-575C1EE7AA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5B5485FC-95D0-4660-9594-2C9BD3B77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2EA358DA-C7E8-4DF8-B7D6-CC58295655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7990E8BB-4369-4845-8436-A6F3FE1D1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D6C050C5-1951-434B-A7FE-D271E73F8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B9C1864-0274-453E-BE89-99B750617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Urodził się w rodzinie chłopskiej, syn Antoniego i Katarzyny z </a:t>
            </a:r>
            <a:r>
              <a:rPr lang="pl-PL" sz="2000" dirty="0" err="1">
                <a:solidFill>
                  <a:schemeClr val="bg1"/>
                </a:solidFill>
              </a:rPr>
              <a:t>Charchutów</a:t>
            </a:r>
            <a:r>
              <a:rPr lang="pl-PL" sz="2000" dirty="0">
                <a:solidFill>
                  <a:schemeClr val="bg1"/>
                </a:solidFill>
              </a:rPr>
              <a:t>. Świadectwo dojrzałości uzyskał w Gimnazjum im. Króla Władysława Jagiełły w Dębicy, a dyplom magistra prawa na UJ w Krakowie. Ukończył w stopniu kaprala podchorążego rezerwy Kurs Podchorążych Rezerwy Piechoty 6 Dywizji Piechoty przy 20 pułku piechoty w Krakowie. Po ślubie z Ireną z Suchodolskich, córką znanego malarza Włodzimierza, zamieszkał w </a:t>
            </a:r>
            <a:r>
              <a:rPr lang="pl-PL" sz="2000" dirty="0" err="1">
                <a:solidFill>
                  <a:schemeClr val="bg1"/>
                </a:solidFill>
              </a:rPr>
              <a:t>Wojsławiu</a:t>
            </a:r>
            <a:r>
              <a:rPr lang="pl-PL" sz="2000" dirty="0">
                <a:solidFill>
                  <a:schemeClr val="bg1"/>
                </a:solidFill>
              </a:rPr>
              <a:t> pod Mielcem, gdzie żona była kierownikiem szkoły powszechnej. Do września 1939 r. pracował w samorządzie miejskim w Mielcu.</a:t>
            </a:r>
          </a:p>
        </p:txBody>
      </p:sp>
    </p:spTree>
    <p:extLst>
      <p:ext uri="{BB962C8B-B14F-4D97-AF65-F5344CB8AC3E}">
        <p14:creationId xmlns:p14="http://schemas.microsoft.com/office/powerpoint/2010/main" val="245355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677BAFB-3BD3-41BB-9107-FAE224AE2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E6823A9B-C188-42D4-847C-3AD928DB1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4B557F3-1A0C-4749-A6DB-EAC082DF3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5D55AA6-3751-494F-868A-DCEDC5CE82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A45479-26C6-4B9E-B893-A4C81C7D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KIM BYLI ŻOŁNIERZE WYKLĘCI?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Graphic 212">
            <a:extLst>
              <a:ext uri="{FF2B5EF4-FFF2-40B4-BE49-F238E27FC236}">
                <a16:creationId xmlns:a16="http://schemas.microsoft.com/office/drawing/2014/main" xmlns="" id="{4D4C00DC-4DC6-4CD2-9E31-F17E6CEBC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6" name="Graphic 212">
            <a:extLst>
              <a:ext uri="{FF2B5EF4-FFF2-40B4-BE49-F238E27FC236}">
                <a16:creationId xmlns:a16="http://schemas.microsoft.com/office/drawing/2014/main" xmlns="" id="{D82AB1B2-7970-42CF-8BF5-567C69E9F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58" name="Graphic 190">
            <a:extLst>
              <a:ext uri="{FF2B5EF4-FFF2-40B4-BE49-F238E27FC236}">
                <a16:creationId xmlns:a16="http://schemas.microsoft.com/office/drawing/2014/main" xmlns="" id="{66FB5A75-BDE2-4F12-A95B-C48788A76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C86CBC8-A814-4C0C-A287-7C549693D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6AA52F4F-14E6-402F-A196-668B9CA9BC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10FB9CA-E7FA-462C-B537-F1224ED1AC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D8469AE7-A75B-4F37-850B-EF5974ABE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6" name="Graphic 4">
            <a:extLst>
              <a:ext uri="{FF2B5EF4-FFF2-40B4-BE49-F238E27FC236}">
                <a16:creationId xmlns:a16="http://schemas.microsoft.com/office/drawing/2014/main" xmlns="" id="{63301095-70B2-49AA-8DA9-A35629AD6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218E08C-0BEA-45C2-8C09-4141DDDA0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32F6090-14E0-44C6-B9FC-C91047BCDC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FDB9402B-335C-4892-9E7C-C400E95BE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E7A4371D-4448-409A-93F3-0C92E3EBD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780149CB-4B8F-4FD1-AC5E-25670C9EA0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92D49A1A-35B0-4620-9D1E-A782A0E97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FF46F08-B1E4-44C1-BD4A-4191D6EAD9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8DB16610-3D81-4E5C-850D-5D1245C0D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E05501B2-83AC-4299-BE5A-8CA16B4089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7CF1B90-3B3A-403E-A94F-8B82945D07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56A1CBA9-4AC1-4C42-9429-3FF31DF282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21318D9B-FD39-402A-ADFA-0E6CC789A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333FB08F-B346-47C0-A7CD-1DE53E6C0D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93AD6F2-6408-4A8E-9749-CB7388EF3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715D9D2F-1568-4BE3-A54A-69F52492B0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AB547A7-0D80-491F-98B4-C6B7CC4FC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E2693CD-DAF5-4B26-9A2F-17673BF3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A96EEE12-952A-4693-B161-D7071D6010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F4228DCC-1611-4BDC-90AA-231F67EB11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A163C3C-D3DF-461F-B6A8-90C7C227D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4D021D29-2980-41C3-AB83-DA93C105BC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C09C1FA-1A9D-49A7-9D73-8B777140A3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0B8D8CD4-7B9B-48A5-BC59-0CB859354F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224D0A27-A8B0-4020-9399-24127726E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168E8EBA-9F8C-4650-B9BE-38A0A56BC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A460BB3-2605-4AA2-AE1D-B9FB61EBF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1E2E38EE-DBBE-4CC1-9498-E7193E1B28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191D5C-7D2A-4408-A8F2-389D2360F9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08F7193B-B379-4921-9F17-1841D50611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4C5E53C-6003-4F74-B1CA-C7EA1E4993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B97B2B1-1CF5-46A5-940D-AB8F57F5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0783F4F1-D8CE-4453-B79B-AD976E272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06A7A4C9-F24F-4F00-A2FA-29E788A09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B694A32-59D6-46E3-8CE4-E4C485C2CB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983EBB4C-28FF-41C6-90D6-5F30FC0868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0707659D-8AE9-49B5-AB29-ECC099F49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5C987ECC-9573-46EA-9C4A-7C3CAE3938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DAF6708-18C2-4082-B024-6CEA32AE0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72CBB5AE-39E2-4D9B-A834-64D31B0032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592DE98-77BF-4E8E-AEB4-1934207BAE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5AF5D9A0-BA94-4D2B-8479-26C55355B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2CAA6A8E-7ACF-4EF7-AAD6-734A009D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3DD3695-F212-4BAD-BBB3-EC1F62474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AB1B3ECB-7594-4C5C-B62B-E686C0A89E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5EE54C3C-D9E5-4782-B8F6-058EB2D63E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EAE78EEE-DC43-44E1-AB47-ACB80F94B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847D67EF-1141-4582-866E-FE02FB236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99ECC931-60A1-4628-A34B-4B68DA3CC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A587D2BE-3417-44AE-BEEF-57F88CECB4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FCEB2ED3-A08D-4286-B75D-893289F3F3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7C7DB7BB-8173-4377-85B0-032B7BDAB6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93EF69B4-3F48-4509-8BF8-926E23BC1D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C1A86650-1EF5-46E3-885D-96985105A8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47EBBDE2-BD90-481F-A671-34E2186FB0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87DAF1CB-838D-4C5C-8FB7-76BF677FE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64573DA8-D2F3-4644-AC79-83843615C4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41AB53B8-0D5C-44BD-A2A9-ABBF659E1F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29B7FA60-B453-4877-8D47-CA1209DF9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7A6D2414-BCCC-40E8-B990-47642EFE96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B0F37C2B-B7E6-420D-AD39-3AE4A2FBE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F6417E45-D7FC-40B8-AD49-941B28D18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2A8D1963-0C59-476C-AAFA-A7AF4FF50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6BE777A9-EC29-46FC-AD21-AC7FD89B13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C63BA1CE-93FB-42C7-8381-765E50023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7F30F275-ADC8-4FD1-8B4B-673B37517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DB20529C-F2DD-4607-8DEE-19A9329686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B8029A9A-DFF9-49CE-8CEE-95A6695F39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6822C2EC-B05D-4CE6-9D59-164769D0ED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53A0760F-F576-4A97-94AF-8BBE590844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CA76721C-646A-4910-AD1A-BE6B67767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065D4766-CAEC-4074-A9E2-6110A12389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4F1A0AC6-319D-49D8-A4FB-17A70E8E89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79502B48-2B92-45BF-B9AC-1102B38078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363AFA7-321F-431C-B2FD-ADCB4D24BD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33EDDE1B-7379-4973-8CFD-F3C737104D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1F20B58A-2DB8-46B2-9E93-9C8C817DC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A5A3EF12-3DA1-4505-A44B-1B96348873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5B08812B-9264-47E7-8EC8-1233869F6B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2A29F226-A243-410B-BEE4-EBA9DD76F8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9DF57348-F837-475C-A7AA-3C7210041E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1E41B89A-9A45-4947-ADB0-940040049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6C1F1525-32BC-46E1-84E6-C2BB88730B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C73A8972-BA44-40C6-B045-83E78C4D4A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C196E956-03D1-4F79-826A-A2F5E3DEF1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ADA7B07B-EAC8-4FA5-B14F-3ABF8BA7A2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93C28672-FF9E-4FE0-AC47-2FDD26CD75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E347BAB3-EA9C-4ADD-AE5E-28F2E3C538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321920C4-EE31-4F03-A0D5-A280D3F4B1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6EBB3D05-4C78-4F10-8D03-8909DBCFB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FC65F531-84E4-463F-8791-EB6EDFA639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A63BB6A3-D482-43F2-9F5F-20E163CC44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ABDCCD34-EB5D-4194-8A28-1424E98AE4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F058544E-163D-4FFF-9A69-0B3A3F2D66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11041486-0577-4F0E-8DD5-5E20E26729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71D11099-C84E-43AC-9F20-92460E1708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E598FB87-8AFF-4C56-9E2C-776F4641E9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7701E761-16DE-4350-9718-DD81B37FB9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552E747F-E415-4348-A11A-4CABCB64B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C6472F13-E6DE-4469-9563-F478261B6E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5C72FE15-910B-4622-A14C-AFA2DFCC02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BAB8F759-DEFA-4D35-B76E-6D3034FB77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A1BBCEBD-DCE2-4354-B878-49ABEC3679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2CBB3A18-0021-403F-8E24-8805829B42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8FDF7AAC-1EC6-4409-90AB-DBB984883D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5B9999E8-7D25-4049-8328-685B556DC6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E77FC8A9-DEAE-424D-B460-12E0F3268D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54F9C69A-0DCF-444A-B970-32B4120483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8BD94DDA-54FF-48EE-9DAC-C0EA6F91D4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18A6989-0132-4CB7-BB68-EEBC4E0806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A1357332-D19F-4C2B-B474-21D5539B9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295C7590-8B80-428C-95A9-638B265425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CA0E8A31-7520-4726-9D96-43BA87407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9407EEE0-5D8E-4CCC-A91B-0CB523227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3799DFCC-868B-4257-B530-8E8D616CC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F7F5EEB5-FE82-45A8-97C4-88460ABAFB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CD76E4C7-EB07-499D-9BC3-FF39C8B613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6EFDF8D-E5F7-4EB8-B8DA-3CC7E21D88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2CA6506B-EACA-4FB2-81AB-E028F44786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193E4771-2787-4901-93D8-7E90F3F479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0EA31773-15F1-4605-8787-6891ABB21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1302C213-2CD5-4168-9534-111E6E81A8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B9B36C24-2336-41FD-BAC4-6CD69DFD55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CA3AFAFE-D376-4A7B-928B-833531472D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7C685A00-A4F7-4250-BAAA-70978DADE4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E52682F3-EDD5-4BDC-BB19-A4540873A8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2C5E1880-CFBA-4547-9C23-6D2C43304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439AAF4F-2AAD-4A02-A7FA-FE28D5286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05614144-9309-41ED-8E05-839A6EEFF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24324D6F-A81D-45F2-BA36-C53F1AB0C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6B00668D-07BC-47CF-9D1E-F94EC7C56F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BCF78A89-29F2-4973-8463-DF3C57EFB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F5BCB645-FB02-40FC-99A4-06CA3F1B2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F6115A3A-2FBE-4633-A426-37D05BC071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AEFD8D2F-B95A-4C0A-AE85-53171B29F5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4DD4F397-1F35-4E06-8EC1-8F58C51912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B031E5E0-C77D-49F7-ADF2-258D23052D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3F044DE9-FE64-4C30-8191-7E1547880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9B18BCEB-85ED-4077-ACB7-FEB2F6443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00C0927E-2CCF-4F8E-8A54-22B8A93C97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D0C3350E-04F5-4FED-9991-4DD964E099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F43D0338-A6C9-4866-8D0C-072664518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40EA171B-27E2-4100-9D5F-123CF6E7F9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22FD540C-F3DF-40F5-B2BE-BBD113EF43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57768D93-FAD4-4236-969B-B8EE8E88F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0F5E0490-21C2-4EF6-950D-38814F32C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8E981C9B-710F-4034-AE82-28B1B07245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CC62C2CC-DBAE-4877-8F55-02FE00AE8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D8F57D8B-1988-441F-9DAE-A525DA5E9D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6715F028-3A13-4D5F-86C4-74C0AD81D6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DC6C9B50-47B3-44E7-B897-43D010A18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F3F602F0-702E-4D5F-A4FC-0E602C02B9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9F379870-B34C-4DFC-9F0A-BDAB8C89F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641092AC-FED1-4D1D-B57C-0AC883CA95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EA8A0B5E-5BB1-46AF-AC31-7D3756F354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1C519384-2192-432B-B768-64B4BC2D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13C77A9D-44F0-4289-A611-D8AF813570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0A54AEDC-E418-4E02-A713-6CE30C0CDD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24FECFE3-9F31-47B0-B17F-CF2A1CEE85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68167DF4-8B16-419B-B7BA-2FD5FF6CC8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A543D24F-44C0-4DDF-A30E-8C8407548F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63DEAE3C-3931-41EE-B4A1-F9385602BE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B11945CD-32F6-4C09-82AF-551051231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9109F44F-512F-4792-AED2-ECA80DDE16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29B9E19B-BC56-46F2-BFFF-1688CEA55A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F573BDDE-4AED-43FB-B8D1-B5F3708931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EFFDA684-6DFF-4629-830E-6F2ACAB8C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92E23250-6349-4726-AF61-08A57B3A2E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8536AAE6-5497-4B0A-9C9F-4EAA1BB322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52B72898-B9DE-4574-BB20-0C317954D4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498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396781C-32A1-4FDA-A83B-A7FF8C1B1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047F25-23FE-4D7A-A1C0-9D0504A0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200" y="2370415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POMNIK KAROLA CHMIELA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CB00946E-FF92-422A-BB8B-D3757FE43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0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4A1C8FD-E5B7-4BEC-A74A-A55FB8EA7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B20D202D-5E48-4B15-9AF5-71BED4FCF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8D6A069-9380-4E59-A0DA-07053EE8E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9032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704D76-8988-4A52-80B1-BEE81955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538" y="898802"/>
            <a:ext cx="6140449" cy="1323439"/>
          </a:xfrm>
        </p:spPr>
        <p:txBody>
          <a:bodyPr anchor="t">
            <a:no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DZIĘKUJE ZA OGLĄDNIĘCIE MOJEJ PREZENTACJI,KTÓRĄ WYKONAŁA WIKTORIA RUSOWICZ Z KLASY 8B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6AB285A-81F9-42F0-A9FD-0058EB46E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08FF3E0-ABFD-4639-B6D5-59DC3C504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05F28668-2B20-456B-B40F-9496D0A015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345261A6-F525-4DE2-99D5-BD04602D34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726B9BC-5A36-4E2B-ACA8-E750DAF63C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D3D8668E-61B9-48EF-9EBA-555647BA6D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3B5CB98A-8493-4791-B351-0BC590BB9AC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4CA2FB47-60A5-434E-9BA4-1FF65518A12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406D9D90-1212-40FF-BAB0-8A661FC855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903898C6-CE98-4636-8CE5-5172BD2B9BB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F5326F39-37DB-4935-9AD9-746655D5DD0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" name="Graphic 6" descr="Nauczyciel">
            <a:extLst>
              <a:ext uri="{FF2B5EF4-FFF2-40B4-BE49-F238E27FC236}">
                <a16:creationId xmlns:a16="http://schemas.microsoft.com/office/drawing/2014/main" xmlns="" id="{E19676DC-588C-4389-9C6E-6D412757C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5024" y="2387175"/>
            <a:ext cx="2663825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3A397E3E-B90C-4D82-BAAA-36F7AC6A4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xmlns="" id="{E16C8D8F-10E9-4498-ABDB-0F923F8B68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xmlns="" id="{1E5A83E3-8A11-4492-BB6E-F5F224031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CF5E676-CA04-4CED-9F1E-5026ED66E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BA9E676-A8FC-4C2F-8D78-C13ED8ABD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2B5CBEA-F125-49B6-8335-227C325B1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ECD79B5-5FC5-495F-BFD6-346C16E78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1D3151-5F97-4860-B56C-C98BD62CC2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2D9D048-3063-435A-8C23-26C1907E9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DE96824-E506-4448-8704-5EC7BF7BC5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2BB818-F216-487E-9205-66E8C5C1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534" y="1344304"/>
            <a:ext cx="7451678" cy="2843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ŻOŁNIERZE NIEZŁOMNI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D1A5E71-B6B6-486A-8CDC-C7ABD9B90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6C541AE-9B02-44C0-B8C6-B2DEA7ED3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42BC7E5-76DB-4826-8C07-4A49B6353F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16C8D8F-10E9-4498-ABDB-0F923F8B6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E5A83E3-8A11-4492-BB6E-F5F224031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98F8FF6-43B4-494A-AF8F-123A4983E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2B06059C-C357-4011-82B9-9C01063013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5AFEC601-A132-47EE-B0C2-B38ACD9FC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61CC32-17E1-4FAD-B27B-12140FBF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228" y="2695174"/>
            <a:ext cx="5786232" cy="3011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Byli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patriotami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a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spędzili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najlepsze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lata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życia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polskich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więzieniach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torturowani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poniżani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Żołnierze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Wyklęci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Żołnierze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Niezłomni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Zapłacili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swoje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przywiązanie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ojczyzny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najwyższą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cenę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Byli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żołnierze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podziemia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niepodległościowego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wywodzący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Armii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Krajowej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Narodowych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Sił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Zbrojnych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którzy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od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roku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1944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walczyli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wojskami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sowieckimi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komunistycznym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aparatem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terroru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niepodległą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Polskę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wierni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złożonej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przysiędze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xmlns="" id="{279CAF82-0ECF-42BE-8F37-F71941E5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xmlns="" id="{218E095B-4870-4AD5-9C41-C16D59523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3" name="Graphic 185">
            <a:extLst>
              <a:ext uri="{FF2B5EF4-FFF2-40B4-BE49-F238E27FC236}">
                <a16:creationId xmlns:a16="http://schemas.microsoft.com/office/drawing/2014/main" xmlns="" id="{FB9739EB-7F66-433D-841F-AB3CD1870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04F2BBD-A005-4DCB-9566-F2351050B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B00DEC7-198B-49D1-98FD-018F3ECFC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4DFC82-B3B3-468E-91B3-1302CFC68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3250EFE-214E-4B8E-AF96-036A514FF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AD058EBE-D4A5-4C43-B170-6A451F87A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33BC44A-0661-43B4-9C14-FD5963C22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E8CB2F0-2F5A-4EBD-B214-E0309C31F5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FFD3887D-244B-4EC4-9208-E304984C5D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97224C31-855E-4593-8A58-5B2B0CC4F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8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7C1E5815-D54C-487F-A054-6D4930ADE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Obraz 14" descr="Obraz zawierający tekst, mundur wojskowy, pozujący, osoba&#10;&#10;Opis wygenerowany automatycznie">
            <a:extLst>
              <a:ext uri="{FF2B5EF4-FFF2-40B4-BE49-F238E27FC236}">
                <a16:creationId xmlns:a16="http://schemas.microsoft.com/office/drawing/2014/main" xmlns="" id="{5DA87127-E308-496A-B1A5-825451C65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2" y="100705"/>
            <a:ext cx="5785189" cy="3453894"/>
          </a:xfrm>
          <a:prstGeom prst="rect">
            <a:avLst/>
          </a:prstGeom>
        </p:spPr>
      </p:pic>
      <p:pic>
        <p:nvPicPr>
          <p:cNvPr id="17" name="Obraz 16" descr="Obraz zawierający tekst, osoba, mundur wojskowy, zewnętrzne&#10;&#10;Opis wygenerowany automatycznie">
            <a:extLst>
              <a:ext uri="{FF2B5EF4-FFF2-40B4-BE49-F238E27FC236}">
                <a16:creationId xmlns:a16="http://schemas.microsoft.com/office/drawing/2014/main" xmlns="" id="{8BED390A-25A7-4B12-B7EF-9405ADFAB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2" y="3655304"/>
            <a:ext cx="5278438" cy="2801938"/>
          </a:xfrm>
          <a:prstGeom prst="rect">
            <a:avLst/>
          </a:prstGeom>
        </p:spPr>
      </p:pic>
      <p:pic>
        <p:nvPicPr>
          <p:cNvPr id="13" name="Obraz 12" descr="Obraz zawierający mundur wojskowy, osoba, odzież, stare&#10;&#10;Opis wygenerowany automatycznie">
            <a:extLst>
              <a:ext uri="{FF2B5EF4-FFF2-40B4-BE49-F238E27FC236}">
                <a16:creationId xmlns:a16="http://schemas.microsoft.com/office/drawing/2014/main" xmlns="" id="{421118AE-F6D5-4644-9FB2-FB41DB2B8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0705"/>
            <a:ext cx="2526941" cy="1597920"/>
          </a:xfrm>
          <a:prstGeom prst="rect">
            <a:avLst/>
          </a:prstGeom>
        </p:spPr>
      </p:pic>
      <p:pic>
        <p:nvPicPr>
          <p:cNvPr id="11" name="Obraz 10" descr="Obraz zawierający tekst, osoba, zewnętrzne, stojące&#10;&#10;Opis wygenerowany automatycznie">
            <a:extLst>
              <a:ext uri="{FF2B5EF4-FFF2-40B4-BE49-F238E27FC236}">
                <a16:creationId xmlns:a16="http://schemas.microsoft.com/office/drawing/2014/main" xmlns="" id="{A2A4C9E8-CE07-4459-84AA-734F8DB43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36" y="100705"/>
            <a:ext cx="2913269" cy="1626242"/>
          </a:xfrm>
          <a:prstGeom prst="rect">
            <a:avLst/>
          </a:prstGeom>
        </p:spPr>
      </p:pic>
      <p:pic>
        <p:nvPicPr>
          <p:cNvPr id="9" name="Obraz 8" descr="Obraz zawierający tekst, osoba, pozujący, mundur wojskowy&#10;&#10;Opis wygenerowany automatycznie">
            <a:extLst>
              <a:ext uri="{FF2B5EF4-FFF2-40B4-BE49-F238E27FC236}">
                <a16:creationId xmlns:a16="http://schemas.microsoft.com/office/drawing/2014/main" xmlns="" id="{58718F6F-FA1C-41C0-9060-29E32ED4A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36" y="1827653"/>
            <a:ext cx="2913269" cy="1726946"/>
          </a:xfrm>
          <a:prstGeom prst="rect">
            <a:avLst/>
          </a:prstGeom>
        </p:spPr>
      </p:pic>
      <p:pic>
        <p:nvPicPr>
          <p:cNvPr id="19" name="Obraz 18" descr="Obraz zawierający zewnętrzne&#10;&#10;Opis wygenerowany automatycznie">
            <a:extLst>
              <a:ext uri="{FF2B5EF4-FFF2-40B4-BE49-F238E27FC236}">
                <a16:creationId xmlns:a16="http://schemas.microsoft.com/office/drawing/2014/main" xmlns="" id="{41D5F816-FE16-4134-9600-4EA61FB63A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28" y="1841813"/>
            <a:ext cx="2538413" cy="1698625"/>
          </a:xfrm>
          <a:prstGeom prst="rect">
            <a:avLst/>
          </a:prstGeom>
        </p:spPr>
      </p:pic>
      <p:pic>
        <p:nvPicPr>
          <p:cNvPr id="7" name="Obraz 6" descr="Obraz zawierający osoba, niebo, mundur wojskowy, zewnętrzne&#10;&#10;Opis wygenerowany automatycznie">
            <a:extLst>
              <a:ext uri="{FF2B5EF4-FFF2-40B4-BE49-F238E27FC236}">
                <a16:creationId xmlns:a16="http://schemas.microsoft.com/office/drawing/2014/main" xmlns="" id="{E9C0B4E2-AB92-4728-9B0A-2FCFD1D27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01" y="3655305"/>
            <a:ext cx="1983504" cy="2801938"/>
          </a:xfrm>
          <a:prstGeom prst="rect">
            <a:avLst/>
          </a:prstGeom>
        </p:spPr>
      </p:pic>
      <p:pic>
        <p:nvPicPr>
          <p:cNvPr id="5" name="Symbol zastępczy zawartości 4" descr="Obraz zawierający osoba, mundur wojskowy, zewnętrzne, podłoże&#10;&#10;Opis wygenerowany automatycznie">
            <a:extLst>
              <a:ext uri="{FF2B5EF4-FFF2-40B4-BE49-F238E27FC236}">
                <a16:creationId xmlns:a16="http://schemas.microsoft.com/office/drawing/2014/main" xmlns="" id="{53921B7C-63B1-4267-A322-5AB614165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02" y="3655304"/>
            <a:ext cx="3895725" cy="2801938"/>
          </a:xfrm>
        </p:spPr>
      </p:pic>
    </p:spTree>
    <p:extLst>
      <p:ext uri="{BB962C8B-B14F-4D97-AF65-F5344CB8AC3E}">
        <p14:creationId xmlns:p14="http://schemas.microsoft.com/office/powerpoint/2010/main" val="136289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397E3E-B90C-4D82-BAAA-36F7AC6A4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16C8D8F-10E9-4498-ABDB-0F923F8B68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E5A83E3-8A11-4492-BB6E-F5F224031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CF5E676-CA04-4CED-9F1E-5026ED66E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BA9E676-A8FC-4C2F-8D78-C13ED8ABD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A2B5CBEA-F125-49B6-8335-227C325B1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EECD79B5-5FC5-495F-BFD6-346C16E78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C1D3151-5F97-4860-B56C-C98BD62CC2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2D9D048-3063-435A-8C23-26C1907E9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DE96824-E506-4448-8704-5EC7BF7BC5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45D4AC-64E3-4597-AC8A-C253DDF8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744" y="3286529"/>
            <a:ext cx="7451678" cy="2843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Pomnik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Żołnierzy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Wyklętych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Rzeszowie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przy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Alei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Łukasza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Cieplińskiego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Upamiętnieni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członkowie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Zrzeszenia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Wolność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Niezawisłość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Łukasz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Ciepliński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Adam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Lazarowicz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Mieczysław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Kawalec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Józef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Batory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Franciszek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Błażej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Józef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Rzepka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Karol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Chmiel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D1A5E71-B6B6-486A-8CDC-C7ABD9B90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6C541AE-9B02-44C0-B8C6-B2DEA7ED3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 descr="Obraz zawierający drzewo, zewnętrzne, chodnik, park&#10;&#10;Opis wygenerowany automatycznie">
            <a:extLst>
              <a:ext uri="{FF2B5EF4-FFF2-40B4-BE49-F238E27FC236}">
                <a16:creationId xmlns:a16="http://schemas.microsoft.com/office/drawing/2014/main" xmlns="" id="{2EE43BD9-3B69-4C6A-A719-D70FCEA13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62" y="819446"/>
            <a:ext cx="4124528" cy="27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C6D09588-9668-4D38-8AD4-C27CF2B2D4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E5E53BC-25D9-4E16-8789-8B505EDD5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88" y="428017"/>
            <a:ext cx="12192000" cy="2454300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bg1">
                    <a:alpha val="80000"/>
                  </a:schemeClr>
                </a:solidFill>
              </a:rPr>
              <a:t>Pomnik Żołnierzy Wyklętych w Rzeszowie – pomnik poświęcony polskim działaczom podziemia antykomunistycznego, położony w Rzeszowie. Autorem projektu monumentu i wykonawcą był Karol </a:t>
            </a:r>
            <a:r>
              <a:rPr lang="pl-PL" dirty="0" err="1">
                <a:solidFill>
                  <a:schemeClr val="bg1">
                    <a:alpha val="80000"/>
                  </a:schemeClr>
                </a:solidFill>
              </a:rPr>
              <a:t>Badyna</a:t>
            </a:r>
            <a:r>
              <a:rPr lang="pl-PL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endParaRPr lang="pl-PL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l-PL" dirty="0">
                <a:solidFill>
                  <a:schemeClr val="bg1">
                    <a:alpha val="80000"/>
                  </a:schemeClr>
                </a:solidFill>
              </a:rPr>
              <a:t>Idea budowy w Rzeszowie pomnika, pierwotnie honorującego Łukasza Cieplińskiego powstała w 2008. Prowadziło ją Stowarzyszenie Komitet Budowy Pomnika ppłk. Łukasza Cieplińskiego, którym kierował Wojciech Bucza. W finalnej formie pomnik stanowi upamiętnienie zarówno Łukasza Cieplińskiego, jak i siedmiu członków IV zarządu Zrzeszenia „Wolność i Niezawisłość”. Monument został odsłonięty przy Alei Łukasza Cieplińskiego, centralnej arterii Rzeszowa. Odsłonięcia w dniu 17 listopada 2013 dokonał ks. infułat Józef Sondej, były kapelan Armii Krajowej oraz członkowie rodzin uhonorowanych członków Zrzeszenia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5A28492-272D-4814-AE2C-61575C989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F778866-9933-4309-8E11-F83DDDBB1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6D21D106-ABCB-4A50-84B3-D35C3B2B6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65E4ED97-1207-4104-A25F-8791916BF2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024CB190-EFCD-4B40-9CDD-E3C0EB4B3C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81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D92B2C-65A4-4720-BDD7-D9DF2D4F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24" y="1744997"/>
            <a:ext cx="7005637" cy="2497071"/>
          </a:xfrm>
        </p:spPr>
        <p:txBody>
          <a:bodyPr>
            <a:no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RZSZOWSCY ŻOŁNIERZE NIEZŁOMNI-WYKLĘCI</a:t>
            </a:r>
          </a:p>
        </p:txBody>
      </p:sp>
      <p:pic>
        <p:nvPicPr>
          <p:cNvPr id="5" name="Symbol zastępczy zawartości 4" descr="Obraz zawierający osoba, mundur wojskowy, zewnętrzne, podłoże&#10;&#10;Opis wygenerowany automatycznie">
            <a:extLst>
              <a:ext uri="{FF2B5EF4-FFF2-40B4-BE49-F238E27FC236}">
                <a16:creationId xmlns:a16="http://schemas.microsoft.com/office/drawing/2014/main" xmlns="" id="{0A1D1350-C5F8-4FA0-AC74-64B41AF86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r="18098"/>
          <a:stretch/>
        </p:blipFill>
        <p:spPr>
          <a:xfrm>
            <a:off x="431416" y="1159495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B894EFA8-F425-4D19-A94B-445388B31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9" name="Graphic 185">
            <a:extLst>
              <a:ext uri="{FF2B5EF4-FFF2-40B4-BE49-F238E27FC236}">
                <a16:creationId xmlns:a16="http://schemas.microsoft.com/office/drawing/2014/main" xmlns="" id="{582A903B-6B78-4F0A-B7C9-3D8049902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510EA93-8F64-42C8-A630-D449506E9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6CB53FC-E4DA-4001-928B-9998A85EA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D210B969-4FDF-4AAC-9397-63D543495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70B3EF0-84EA-4F47-86A3-1EA1F644A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59369A8-EF57-42A1-8EC8-F6A9F92A3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571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xmlns="" id="{135FA909-3F24-448C-A8BC-7CF77F62F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952D51-759A-4AEB-858B-3FF2D077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75" y="18759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                    ADAM LAZAROWICZ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E6315D-9198-440C-8A7A-43FBECFF6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81" y="1698623"/>
            <a:ext cx="7072303" cy="2862288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>
                    <a:alpha val="80000"/>
                  </a:schemeClr>
                </a:solidFill>
              </a:rPr>
              <a:t>Był synem Franciszka </a:t>
            </a:r>
            <a:r>
              <a:rPr lang="pl-PL" sz="2000" dirty="0" err="1">
                <a:solidFill>
                  <a:schemeClr val="bg1">
                    <a:alpha val="80000"/>
                  </a:schemeClr>
                </a:solidFill>
              </a:rPr>
              <a:t>Lazarowicza</a:t>
            </a:r>
            <a:r>
              <a:rPr lang="pl-PL" sz="2000" dirty="0">
                <a:solidFill>
                  <a:schemeClr val="bg1">
                    <a:alpha val="80000"/>
                  </a:schemeClr>
                </a:solidFill>
              </a:rPr>
              <a:t> i Wandy z domu </a:t>
            </a:r>
            <a:r>
              <a:rPr lang="pl-PL" sz="2000" dirty="0" err="1">
                <a:solidFill>
                  <a:schemeClr val="bg1">
                    <a:alpha val="80000"/>
                  </a:schemeClr>
                </a:solidFill>
              </a:rPr>
              <a:t>Ojak</a:t>
            </a:r>
            <a:r>
              <a:rPr lang="pl-PL" sz="2000" dirty="0">
                <a:solidFill>
                  <a:schemeClr val="bg1">
                    <a:alpha val="80000"/>
                  </a:schemeClr>
                </a:solidFill>
              </a:rPr>
              <a:t>. W roku szkolnym rozpoczął naukę w . W 1919 wstąpił na ochotnika do odrodzonego Wojska Polskiego i walczył z Ukraińcami na Wołyniu. Następnie rozpoczął naukę w Państwowym Gimnazjum im. Króla Stanisława Leszczyńskiego w Jaśle, w którym 1921 ukończył VIII klasę. W 1920 ponownie zgłosił się do WP i wziął udział w wojnie z bolszewikami. Walczył w rejonie miejscowości Chorzele, został ranny w walkach pod Ostrołęką. Po zakończeniu działań wojennych powrócił do gimnazjum, w którym w 1921 zdał maturę. Następnie rozpoczął studia na Wydziale Historii Uniwersytetu Jagiellońskiego w Krakowie. W 1931 ukończył kurs podchorążych piechoty. Z dniem 1 września 1931 mianowany został podporucznikiem rezerwy piechoty. W 1934 w tym stopniu został zweryfikowany z lokatą 392 w korpusie oficerów piechoty i posiadał przydział mobilizacyjny do 20 pułku piechoty Ziemi Krakowskiej. W 1936 otrzymał awans do stopnia porucznika. Z powodu choroby został zwolniony z wojska. Był kierownikiem szkoły w Gumniskach.</a:t>
            </a:r>
          </a:p>
        </p:txBody>
      </p:sp>
      <p:pic>
        <p:nvPicPr>
          <p:cNvPr id="5" name="Obraz 4" descr="Obraz zawierający tekst, osoba, mężczyzna, kostium&#10;&#10;Opis wygenerowany automatycznie">
            <a:extLst>
              <a:ext uri="{FF2B5EF4-FFF2-40B4-BE49-F238E27FC236}">
                <a16:creationId xmlns:a16="http://schemas.microsoft.com/office/drawing/2014/main" xmlns="" id="{79BA1AE0-1889-4445-85A2-D009F4986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" b="2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367" name="Group 366">
            <a:extLst>
              <a:ext uri="{FF2B5EF4-FFF2-40B4-BE49-F238E27FC236}">
                <a16:creationId xmlns:a16="http://schemas.microsoft.com/office/drawing/2014/main" xmlns="" id="{8B60959F-9B69-4520-A16E-EA6BECC7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18D5A6E8-CD1B-4796-ABD1-A6F27F6C0E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D7E12F56-F4EE-4535-8677-C11996E241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4070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BDFCF8D15EDB47953FCA760A84C25C" ma:contentTypeVersion="11" ma:contentTypeDescription="Utwórz nowy dokument." ma:contentTypeScope="" ma:versionID="524ed5f9b91cc21cea016bc890d507df">
  <xsd:schema xmlns:xsd="http://www.w3.org/2001/XMLSchema" xmlns:xs="http://www.w3.org/2001/XMLSchema" xmlns:p="http://schemas.microsoft.com/office/2006/metadata/properties" xmlns:ns3="e1d30d11-5f9f-41c5-81c1-411820f5ec91" xmlns:ns4="506a9a46-9d77-4840-877a-cc5bfa54ca4d" targetNamespace="http://schemas.microsoft.com/office/2006/metadata/properties" ma:root="true" ma:fieldsID="ddc0b112572f7fb65fbd27f6a2c6043b" ns3:_="" ns4:_="">
    <xsd:import namespace="e1d30d11-5f9f-41c5-81c1-411820f5ec91"/>
    <xsd:import namespace="506a9a46-9d77-4840-877a-cc5bfa54ca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30d11-5f9f-41c5-81c1-411820f5ec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9a46-9d77-4840-877a-cc5bfa54c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E384A-3244-404B-BC82-263FF8FAF107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e1d30d11-5f9f-41c5-81c1-411820f5ec91"/>
    <ds:schemaRef ds:uri="506a9a46-9d77-4840-877a-cc5bfa54ca4d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3106DFC-8FA6-4C30-9404-8AF580FE02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34CFA5-6DDC-4581-9BA5-1F200C14B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d30d11-5f9f-41c5-81c1-411820f5ec91"/>
    <ds:schemaRef ds:uri="506a9a46-9d77-4840-877a-cc5bfa54c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1070</Words>
  <Application>Microsoft Office PowerPoint</Application>
  <PresentationFormat>Niestandardowy</PresentationFormat>
  <Paragraphs>43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ŻOŁNIERZE WYKLĘCI-NIEZŁOMNI,RZESZOWSCY</vt:lpstr>
      <vt:lpstr>        KIM BYLI ŻOŁNIERZE WYKLĘCI?</vt:lpstr>
      <vt:lpstr> ŻOŁNIERZE NIEZŁOMNI </vt:lpstr>
      <vt:lpstr>Byli patriotami, a spędzili najlepsze lata życia w polskich więzieniach, torturowani i poniżani. Żołnierze Wyklęci, Żołnierze Niezłomni. Zapłacili za swoje przywiązanie do ojczyzny najwyższą cenę. Byli to żołnierze podziemia niepodległościowego, wywodzący się z Armii Krajowej i Narodowych Sił Zbrojnych, którzy od roku 1944 walczyli z wojskami sowieckimi i komunistycznym aparatem terroru o niepodległą Polskę, wierni złożonej przysiędze.</vt:lpstr>
      <vt:lpstr>Prezentacja programu PowerPoint</vt:lpstr>
      <vt:lpstr>Pomnik Żołnierzy Wyklętych w Rzeszowie przy Alei Łukasza Cieplińskiego. Upamiętnieni członkowie Zrzeszenia Wolność i Niezawisłość: Łukasz Ciepliński, Adam Lazarowicz, Mieczysław Kawalec, Józef Batory, Franciszek Błażej, Józef Rzepka, Karol Chmiel.</vt:lpstr>
      <vt:lpstr>Prezentacja programu PowerPoint</vt:lpstr>
      <vt:lpstr>RZSZOWSCY ŻOŁNIERZE NIEZŁOMNI-WYKLĘCI</vt:lpstr>
      <vt:lpstr>                    ADAM LAZAROWICZ</vt:lpstr>
      <vt:lpstr>POMNIK ADAMA LAZUROWICZ PRZY ALEJI ŁUKASZA CIEPLIŃSKIEGO</vt:lpstr>
      <vt:lpstr>Prezentacja programu PowerPoint</vt:lpstr>
      <vt:lpstr>POMNIK MIESZYSŁAWA KAWALCA</vt:lpstr>
      <vt:lpstr>          JÓZEF BATORY</vt:lpstr>
      <vt:lpstr>POMNIK JÓZEFA BATOREGO</vt:lpstr>
      <vt:lpstr>FRANCISZEK BŁAŻEJ</vt:lpstr>
      <vt:lpstr>POMNIK FRANCISZKA BŁAŻEJA</vt:lpstr>
      <vt:lpstr>JÓZEF RZEPKA</vt:lpstr>
      <vt:lpstr>POMNIK JÓZEFA RZEPKI</vt:lpstr>
      <vt:lpstr>KAROL CHMIEL</vt:lpstr>
      <vt:lpstr>POMNIK KAROLA CHMIELA</vt:lpstr>
      <vt:lpstr>DZIĘKUJE ZA OGLĄDNIĘCIE MOJEJ PREZENTACJI,KTÓRĄ WYKONAŁA WIKTORIA RUSOWICZ Z KLASY 8B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WYKLĘCI-NIEZŁOMNI,RZESZOWSCY</dc:title>
  <dc:creator>Wiktoria Rusowicz</dc:creator>
  <cp:lastModifiedBy>Lenovo</cp:lastModifiedBy>
  <cp:revision>7</cp:revision>
  <dcterms:created xsi:type="dcterms:W3CDTF">2021-02-24T21:30:48Z</dcterms:created>
  <dcterms:modified xsi:type="dcterms:W3CDTF">2021-02-26T19:14:21Z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0x0101002BBDFCF8D15EDB47953FCA760A84C25C</vt:lpwstr>
  </property>
</Properties>
</file>